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6"/>
  </p:notesMasterIdLst>
  <p:sldIdLst>
    <p:sldId id="256" r:id="rId2"/>
    <p:sldId id="363" r:id="rId3"/>
    <p:sldId id="520" r:id="rId4"/>
    <p:sldId id="521" r:id="rId5"/>
    <p:sldId id="601" r:id="rId6"/>
    <p:sldId id="334" r:id="rId7"/>
    <p:sldId id="358" r:id="rId8"/>
    <p:sldId id="522" r:id="rId9"/>
    <p:sldId id="524" r:id="rId10"/>
    <p:sldId id="525" r:id="rId11"/>
    <p:sldId id="413" r:id="rId12"/>
    <p:sldId id="376" r:id="rId13"/>
    <p:sldId id="370" r:id="rId14"/>
    <p:sldId id="371" r:id="rId15"/>
    <p:sldId id="359" r:id="rId16"/>
    <p:sldId id="393" r:id="rId17"/>
    <p:sldId id="355" r:id="rId18"/>
    <p:sldId id="599" r:id="rId19"/>
    <p:sldId id="600" r:id="rId20"/>
    <p:sldId id="412" r:id="rId21"/>
    <p:sldId id="526" r:id="rId22"/>
    <p:sldId id="527" r:id="rId23"/>
    <p:sldId id="528" r:id="rId24"/>
    <p:sldId id="529" r:id="rId25"/>
    <p:sldId id="530" r:id="rId26"/>
    <p:sldId id="531" r:id="rId27"/>
    <p:sldId id="532" r:id="rId28"/>
    <p:sldId id="533" r:id="rId29"/>
    <p:sldId id="534" r:id="rId30"/>
    <p:sldId id="597" r:id="rId31"/>
    <p:sldId id="400" r:id="rId32"/>
    <p:sldId id="354" r:id="rId33"/>
    <p:sldId id="361" r:id="rId34"/>
    <p:sldId id="535" r:id="rId35"/>
    <p:sldId id="536" r:id="rId36"/>
    <p:sldId id="537" r:id="rId37"/>
    <p:sldId id="538" r:id="rId38"/>
    <p:sldId id="540" r:id="rId39"/>
    <p:sldId id="541" r:id="rId40"/>
    <p:sldId id="539" r:id="rId41"/>
    <p:sldId id="543" r:id="rId42"/>
    <p:sldId id="544" r:id="rId43"/>
    <p:sldId id="542" r:id="rId44"/>
    <p:sldId id="545" r:id="rId45"/>
    <p:sldId id="546" r:id="rId46"/>
    <p:sldId id="563" r:id="rId47"/>
    <p:sldId id="549" r:id="rId48"/>
    <p:sldId id="548" r:id="rId49"/>
    <p:sldId id="551" r:id="rId50"/>
    <p:sldId id="552" r:id="rId51"/>
    <p:sldId id="553" r:id="rId52"/>
    <p:sldId id="554" r:id="rId53"/>
    <p:sldId id="555" r:id="rId54"/>
    <p:sldId id="564" r:id="rId55"/>
    <p:sldId id="565" r:id="rId56"/>
    <p:sldId id="556" r:id="rId57"/>
    <p:sldId id="557" r:id="rId58"/>
    <p:sldId id="558" r:id="rId59"/>
    <p:sldId id="559" r:id="rId60"/>
    <p:sldId id="560" r:id="rId61"/>
    <p:sldId id="566" r:id="rId62"/>
    <p:sldId id="567" r:id="rId63"/>
    <p:sldId id="568" r:id="rId64"/>
    <p:sldId id="569" r:id="rId65"/>
    <p:sldId id="570" r:id="rId66"/>
    <p:sldId id="571" r:id="rId67"/>
    <p:sldId id="572" r:id="rId68"/>
    <p:sldId id="561" r:id="rId69"/>
    <p:sldId id="562" r:id="rId70"/>
    <p:sldId id="593" r:id="rId71"/>
    <p:sldId id="594" r:id="rId72"/>
    <p:sldId id="595" r:id="rId73"/>
    <p:sldId id="596" r:id="rId74"/>
    <p:sldId id="573" r:id="rId75"/>
    <p:sldId id="576" r:id="rId76"/>
    <p:sldId id="575" r:id="rId77"/>
    <p:sldId id="592" r:id="rId78"/>
    <p:sldId id="587" r:id="rId79"/>
    <p:sldId id="577" r:id="rId80"/>
    <p:sldId id="578" r:id="rId81"/>
    <p:sldId id="579" r:id="rId82"/>
    <p:sldId id="580" r:id="rId83"/>
    <p:sldId id="583" r:id="rId84"/>
    <p:sldId id="581" r:id="rId85"/>
    <p:sldId id="586" r:id="rId86"/>
    <p:sldId id="582" r:id="rId87"/>
    <p:sldId id="584" r:id="rId88"/>
    <p:sldId id="585" r:id="rId89"/>
    <p:sldId id="588" r:id="rId90"/>
    <p:sldId id="589" r:id="rId91"/>
    <p:sldId id="590" r:id="rId92"/>
    <p:sldId id="591" r:id="rId93"/>
    <p:sldId id="504" r:id="rId94"/>
    <p:sldId id="300" r:id="rId9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6327D8-75AC-4FE4-FAFE-189C60FDC767}" name="Ammar Goawala" initials="AG" userId="da362a38e5d31dd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10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11.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ata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7.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6" Type="http://schemas.openxmlformats.org/officeDocument/2006/relationships/image" Target="../media/image36.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6" Type="http://schemas.openxmlformats.org/officeDocument/2006/relationships/image" Target="../media/image36.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11B192-07A2-4392-983D-6E95D3BEAC0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9786920-38A5-457A-8392-26D7F3E36D98}">
      <dgm:prSet/>
      <dgm:spPr/>
      <dgm:t>
        <a:bodyPr/>
        <a:lstStyle/>
        <a:p>
          <a:r>
            <a:rPr lang="en-US" dirty="0"/>
            <a:t>Types of Residential Status – Defined (Section 6)</a:t>
          </a:r>
        </a:p>
      </dgm:t>
    </dgm:pt>
    <dgm:pt modelId="{23FADC5A-468C-4FEF-B0E3-F4C23835981F}" type="parTrans" cxnId="{72D24C20-BB5D-434B-8FB6-6D8285F35929}">
      <dgm:prSet/>
      <dgm:spPr/>
      <dgm:t>
        <a:bodyPr/>
        <a:lstStyle/>
        <a:p>
          <a:endParaRPr lang="en-US"/>
        </a:p>
      </dgm:t>
    </dgm:pt>
    <dgm:pt modelId="{CE9A6AB1-CC5E-4F8F-BE41-744DCF4B4BBC}" type="sibTrans" cxnId="{72D24C20-BB5D-434B-8FB6-6D8285F35929}">
      <dgm:prSet/>
      <dgm:spPr/>
      <dgm:t>
        <a:bodyPr/>
        <a:lstStyle/>
        <a:p>
          <a:endParaRPr lang="en-US"/>
        </a:p>
      </dgm:t>
    </dgm:pt>
    <dgm:pt modelId="{E94AA272-D199-4CFA-9FF1-AF67BC4BD7EC}">
      <dgm:prSet/>
      <dgm:spPr/>
      <dgm:t>
        <a:bodyPr/>
        <a:lstStyle/>
        <a:p>
          <a:r>
            <a:rPr lang="en-US"/>
            <a:t>Scope of Total Income – Based on Residential Status (Section 5)</a:t>
          </a:r>
        </a:p>
      </dgm:t>
    </dgm:pt>
    <dgm:pt modelId="{AAA2C299-C714-4A55-A348-4D6349DD9F80}" type="parTrans" cxnId="{DA708D36-8A70-4970-A8BC-B52E64CFA5CB}">
      <dgm:prSet/>
      <dgm:spPr/>
      <dgm:t>
        <a:bodyPr/>
        <a:lstStyle/>
        <a:p>
          <a:endParaRPr lang="en-US"/>
        </a:p>
      </dgm:t>
    </dgm:pt>
    <dgm:pt modelId="{0A6D67EE-7C90-4199-A4CF-B7FB6C61973A}" type="sibTrans" cxnId="{DA708D36-8A70-4970-A8BC-B52E64CFA5CB}">
      <dgm:prSet/>
      <dgm:spPr/>
      <dgm:t>
        <a:bodyPr/>
        <a:lstStyle/>
        <a:p>
          <a:endParaRPr lang="en-US"/>
        </a:p>
      </dgm:t>
    </dgm:pt>
    <dgm:pt modelId="{055E7216-246B-4ED5-8D5C-57A85EB2071C}">
      <dgm:prSet/>
      <dgm:spPr/>
      <dgm:t>
        <a:bodyPr/>
        <a:lstStyle/>
        <a:p>
          <a:r>
            <a:rPr lang="en-US"/>
            <a:t>Income deemed to arise in India (Section 9)</a:t>
          </a:r>
        </a:p>
      </dgm:t>
    </dgm:pt>
    <dgm:pt modelId="{79B57DFD-0F08-442E-BAE2-0B1B4E99FA8D}" type="parTrans" cxnId="{A42D7C5D-281E-4B98-93EB-C087B3F09C28}">
      <dgm:prSet/>
      <dgm:spPr/>
      <dgm:t>
        <a:bodyPr/>
        <a:lstStyle/>
        <a:p>
          <a:endParaRPr lang="en-US"/>
        </a:p>
      </dgm:t>
    </dgm:pt>
    <dgm:pt modelId="{233FC7A3-6B35-4DFE-A381-F2F97008F1C8}" type="sibTrans" cxnId="{A42D7C5D-281E-4B98-93EB-C087B3F09C28}">
      <dgm:prSet/>
      <dgm:spPr/>
      <dgm:t>
        <a:bodyPr/>
        <a:lstStyle/>
        <a:p>
          <a:endParaRPr lang="en-US"/>
        </a:p>
      </dgm:t>
    </dgm:pt>
    <dgm:pt modelId="{835F1892-FB69-45BA-9458-524DB7FB2401}" type="pres">
      <dgm:prSet presAssocID="{7311B192-07A2-4392-983D-6E95D3BEAC0B}" presName="root" presStyleCnt="0">
        <dgm:presLayoutVars>
          <dgm:dir/>
          <dgm:resizeHandles val="exact"/>
        </dgm:presLayoutVars>
      </dgm:prSet>
      <dgm:spPr/>
    </dgm:pt>
    <dgm:pt modelId="{B69098E9-7CD8-400A-984D-3611A00A336F}" type="pres">
      <dgm:prSet presAssocID="{E9786920-38A5-457A-8392-26D7F3E36D98}" presName="compNode" presStyleCnt="0"/>
      <dgm:spPr/>
    </dgm:pt>
    <dgm:pt modelId="{282171FD-E051-43F2-ABE0-ADF875487A3D}" type="pres">
      <dgm:prSet presAssocID="{E9786920-38A5-457A-8392-26D7F3E36D98}" presName="bgRect" presStyleLbl="bgShp" presStyleIdx="0" presStyleCnt="3"/>
      <dgm:spPr/>
    </dgm:pt>
    <dgm:pt modelId="{514AF3CC-1468-4D6D-8EF4-BE5DA1FD142D}" type="pres">
      <dgm:prSet presAssocID="{E9786920-38A5-457A-8392-26D7F3E36D9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me"/>
        </a:ext>
      </dgm:extLst>
    </dgm:pt>
    <dgm:pt modelId="{A58B95E7-B4A8-46CD-9C61-3C952D96549C}" type="pres">
      <dgm:prSet presAssocID="{E9786920-38A5-457A-8392-26D7F3E36D98}" presName="spaceRect" presStyleCnt="0"/>
      <dgm:spPr/>
    </dgm:pt>
    <dgm:pt modelId="{F8309161-31FE-465B-A0E5-374A8FF5007E}" type="pres">
      <dgm:prSet presAssocID="{E9786920-38A5-457A-8392-26D7F3E36D98}" presName="parTx" presStyleLbl="revTx" presStyleIdx="0" presStyleCnt="3">
        <dgm:presLayoutVars>
          <dgm:chMax val="0"/>
          <dgm:chPref val="0"/>
        </dgm:presLayoutVars>
      </dgm:prSet>
      <dgm:spPr/>
    </dgm:pt>
    <dgm:pt modelId="{DDC70BF6-6158-435A-BF4C-0AE3F02C21BF}" type="pres">
      <dgm:prSet presAssocID="{CE9A6AB1-CC5E-4F8F-BE41-744DCF4B4BBC}" presName="sibTrans" presStyleCnt="0"/>
      <dgm:spPr/>
    </dgm:pt>
    <dgm:pt modelId="{FA671F85-76F9-454A-8D92-E2EA5130A680}" type="pres">
      <dgm:prSet presAssocID="{E94AA272-D199-4CFA-9FF1-AF67BC4BD7EC}" presName="compNode" presStyleCnt="0"/>
      <dgm:spPr/>
    </dgm:pt>
    <dgm:pt modelId="{195450F5-EA07-4865-86C2-B59B20F39F73}" type="pres">
      <dgm:prSet presAssocID="{E94AA272-D199-4CFA-9FF1-AF67BC4BD7EC}" presName="bgRect" presStyleLbl="bgShp" presStyleIdx="1" presStyleCnt="3"/>
      <dgm:spPr/>
    </dgm:pt>
    <dgm:pt modelId="{423F5334-6809-4C3F-A4F6-ADC2EC26A31D}" type="pres">
      <dgm:prSet presAssocID="{E94AA272-D199-4CFA-9FF1-AF67BC4BD7E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6B09615C-4685-4991-930A-18A343EC7FFD}" type="pres">
      <dgm:prSet presAssocID="{E94AA272-D199-4CFA-9FF1-AF67BC4BD7EC}" presName="spaceRect" presStyleCnt="0"/>
      <dgm:spPr/>
    </dgm:pt>
    <dgm:pt modelId="{CCB59750-14DC-4AD4-954B-81932477B5E9}" type="pres">
      <dgm:prSet presAssocID="{E94AA272-D199-4CFA-9FF1-AF67BC4BD7EC}" presName="parTx" presStyleLbl="revTx" presStyleIdx="1" presStyleCnt="3">
        <dgm:presLayoutVars>
          <dgm:chMax val="0"/>
          <dgm:chPref val="0"/>
        </dgm:presLayoutVars>
      </dgm:prSet>
      <dgm:spPr/>
    </dgm:pt>
    <dgm:pt modelId="{098A92C9-5FD4-46D7-90D1-6FD1DA9F20DA}" type="pres">
      <dgm:prSet presAssocID="{0A6D67EE-7C90-4199-A4CF-B7FB6C61973A}" presName="sibTrans" presStyleCnt="0"/>
      <dgm:spPr/>
    </dgm:pt>
    <dgm:pt modelId="{EC0565DF-EBCD-46F9-A777-8BD03B1D470E}" type="pres">
      <dgm:prSet presAssocID="{055E7216-246B-4ED5-8D5C-57A85EB2071C}" presName="compNode" presStyleCnt="0"/>
      <dgm:spPr/>
    </dgm:pt>
    <dgm:pt modelId="{1D487993-4B8E-469C-8179-F706491D2428}" type="pres">
      <dgm:prSet presAssocID="{055E7216-246B-4ED5-8D5C-57A85EB2071C}" presName="bgRect" presStyleLbl="bgShp" presStyleIdx="2" presStyleCnt="3"/>
      <dgm:spPr/>
    </dgm:pt>
    <dgm:pt modelId="{098BE3A6-2F2C-4CD9-A87D-9295E5DA3B21}" type="pres">
      <dgm:prSet presAssocID="{055E7216-246B-4ED5-8D5C-57A85EB2071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CC02CA67-4E74-4BE3-8A45-B5AE586A75F6}" type="pres">
      <dgm:prSet presAssocID="{055E7216-246B-4ED5-8D5C-57A85EB2071C}" presName="spaceRect" presStyleCnt="0"/>
      <dgm:spPr/>
    </dgm:pt>
    <dgm:pt modelId="{17C8C165-E8DC-4880-9F73-7DFF99D3CAC3}" type="pres">
      <dgm:prSet presAssocID="{055E7216-246B-4ED5-8D5C-57A85EB2071C}" presName="parTx" presStyleLbl="revTx" presStyleIdx="2" presStyleCnt="3">
        <dgm:presLayoutVars>
          <dgm:chMax val="0"/>
          <dgm:chPref val="0"/>
        </dgm:presLayoutVars>
      </dgm:prSet>
      <dgm:spPr/>
    </dgm:pt>
  </dgm:ptLst>
  <dgm:cxnLst>
    <dgm:cxn modelId="{3C2DD217-AE28-4956-A9C6-618F0A2EF04F}" type="presOf" srcId="{7311B192-07A2-4392-983D-6E95D3BEAC0B}" destId="{835F1892-FB69-45BA-9458-524DB7FB2401}" srcOrd="0" destOrd="0" presId="urn:microsoft.com/office/officeart/2018/2/layout/IconVerticalSolidList"/>
    <dgm:cxn modelId="{72D24C20-BB5D-434B-8FB6-6D8285F35929}" srcId="{7311B192-07A2-4392-983D-6E95D3BEAC0B}" destId="{E9786920-38A5-457A-8392-26D7F3E36D98}" srcOrd="0" destOrd="0" parTransId="{23FADC5A-468C-4FEF-B0E3-F4C23835981F}" sibTransId="{CE9A6AB1-CC5E-4F8F-BE41-744DCF4B4BBC}"/>
    <dgm:cxn modelId="{DA708D36-8A70-4970-A8BC-B52E64CFA5CB}" srcId="{7311B192-07A2-4392-983D-6E95D3BEAC0B}" destId="{E94AA272-D199-4CFA-9FF1-AF67BC4BD7EC}" srcOrd="1" destOrd="0" parTransId="{AAA2C299-C714-4A55-A348-4D6349DD9F80}" sibTransId="{0A6D67EE-7C90-4199-A4CF-B7FB6C61973A}"/>
    <dgm:cxn modelId="{80A3105C-2B54-4272-8C59-70351BAE1E10}" type="presOf" srcId="{055E7216-246B-4ED5-8D5C-57A85EB2071C}" destId="{17C8C165-E8DC-4880-9F73-7DFF99D3CAC3}" srcOrd="0" destOrd="0" presId="urn:microsoft.com/office/officeart/2018/2/layout/IconVerticalSolidList"/>
    <dgm:cxn modelId="{A42D7C5D-281E-4B98-93EB-C087B3F09C28}" srcId="{7311B192-07A2-4392-983D-6E95D3BEAC0B}" destId="{055E7216-246B-4ED5-8D5C-57A85EB2071C}" srcOrd="2" destOrd="0" parTransId="{79B57DFD-0F08-442E-BAE2-0B1B4E99FA8D}" sibTransId="{233FC7A3-6B35-4DFE-A381-F2F97008F1C8}"/>
    <dgm:cxn modelId="{00EF4ADB-FC1D-48FB-96D8-AE7F2BFBFB56}" type="presOf" srcId="{E94AA272-D199-4CFA-9FF1-AF67BC4BD7EC}" destId="{CCB59750-14DC-4AD4-954B-81932477B5E9}" srcOrd="0" destOrd="0" presId="urn:microsoft.com/office/officeart/2018/2/layout/IconVerticalSolidList"/>
    <dgm:cxn modelId="{CE4E60ED-7019-4258-821A-BB3030AD2180}" type="presOf" srcId="{E9786920-38A5-457A-8392-26D7F3E36D98}" destId="{F8309161-31FE-465B-A0E5-374A8FF5007E}" srcOrd="0" destOrd="0" presId="urn:microsoft.com/office/officeart/2018/2/layout/IconVerticalSolidList"/>
    <dgm:cxn modelId="{AE086384-A44A-4E6C-AF03-00D52FE25413}" type="presParOf" srcId="{835F1892-FB69-45BA-9458-524DB7FB2401}" destId="{B69098E9-7CD8-400A-984D-3611A00A336F}" srcOrd="0" destOrd="0" presId="urn:microsoft.com/office/officeart/2018/2/layout/IconVerticalSolidList"/>
    <dgm:cxn modelId="{083A7B7B-A5BC-4CF3-ADFF-5679D5654CBA}" type="presParOf" srcId="{B69098E9-7CD8-400A-984D-3611A00A336F}" destId="{282171FD-E051-43F2-ABE0-ADF875487A3D}" srcOrd="0" destOrd="0" presId="urn:microsoft.com/office/officeart/2018/2/layout/IconVerticalSolidList"/>
    <dgm:cxn modelId="{4C6D0CEE-C944-42FE-858B-06A5D2572424}" type="presParOf" srcId="{B69098E9-7CD8-400A-984D-3611A00A336F}" destId="{514AF3CC-1468-4D6D-8EF4-BE5DA1FD142D}" srcOrd="1" destOrd="0" presId="urn:microsoft.com/office/officeart/2018/2/layout/IconVerticalSolidList"/>
    <dgm:cxn modelId="{A760FA25-4C64-4BBC-AEFF-377F26FE6850}" type="presParOf" srcId="{B69098E9-7CD8-400A-984D-3611A00A336F}" destId="{A58B95E7-B4A8-46CD-9C61-3C952D96549C}" srcOrd="2" destOrd="0" presId="urn:microsoft.com/office/officeart/2018/2/layout/IconVerticalSolidList"/>
    <dgm:cxn modelId="{672FD4E0-5169-4078-A953-3FA9D744C41D}" type="presParOf" srcId="{B69098E9-7CD8-400A-984D-3611A00A336F}" destId="{F8309161-31FE-465B-A0E5-374A8FF5007E}" srcOrd="3" destOrd="0" presId="urn:microsoft.com/office/officeart/2018/2/layout/IconVerticalSolidList"/>
    <dgm:cxn modelId="{854C1D81-6F7C-4234-A91B-EDF3DA320936}" type="presParOf" srcId="{835F1892-FB69-45BA-9458-524DB7FB2401}" destId="{DDC70BF6-6158-435A-BF4C-0AE3F02C21BF}" srcOrd="1" destOrd="0" presId="urn:microsoft.com/office/officeart/2018/2/layout/IconVerticalSolidList"/>
    <dgm:cxn modelId="{8CD63421-B30E-474A-8924-40960404A5E5}" type="presParOf" srcId="{835F1892-FB69-45BA-9458-524DB7FB2401}" destId="{FA671F85-76F9-454A-8D92-E2EA5130A680}" srcOrd="2" destOrd="0" presId="urn:microsoft.com/office/officeart/2018/2/layout/IconVerticalSolidList"/>
    <dgm:cxn modelId="{F5BC787F-AD24-4C4A-BF4F-48121E81602D}" type="presParOf" srcId="{FA671F85-76F9-454A-8D92-E2EA5130A680}" destId="{195450F5-EA07-4865-86C2-B59B20F39F73}" srcOrd="0" destOrd="0" presId="urn:microsoft.com/office/officeart/2018/2/layout/IconVerticalSolidList"/>
    <dgm:cxn modelId="{55A02F74-1341-4C88-A6C4-0E67B9921EC3}" type="presParOf" srcId="{FA671F85-76F9-454A-8D92-E2EA5130A680}" destId="{423F5334-6809-4C3F-A4F6-ADC2EC26A31D}" srcOrd="1" destOrd="0" presId="urn:microsoft.com/office/officeart/2018/2/layout/IconVerticalSolidList"/>
    <dgm:cxn modelId="{D0B3A245-120C-4521-95CC-DD37316D6D69}" type="presParOf" srcId="{FA671F85-76F9-454A-8D92-E2EA5130A680}" destId="{6B09615C-4685-4991-930A-18A343EC7FFD}" srcOrd="2" destOrd="0" presId="urn:microsoft.com/office/officeart/2018/2/layout/IconVerticalSolidList"/>
    <dgm:cxn modelId="{89300052-A02C-4A80-8BE9-36124E4153EA}" type="presParOf" srcId="{FA671F85-76F9-454A-8D92-E2EA5130A680}" destId="{CCB59750-14DC-4AD4-954B-81932477B5E9}" srcOrd="3" destOrd="0" presId="urn:microsoft.com/office/officeart/2018/2/layout/IconVerticalSolidList"/>
    <dgm:cxn modelId="{91C947A7-B70B-4AF7-AFA0-8248FA8BF686}" type="presParOf" srcId="{835F1892-FB69-45BA-9458-524DB7FB2401}" destId="{098A92C9-5FD4-46D7-90D1-6FD1DA9F20DA}" srcOrd="3" destOrd="0" presId="urn:microsoft.com/office/officeart/2018/2/layout/IconVerticalSolidList"/>
    <dgm:cxn modelId="{AB3B3B93-C99E-49EC-8123-9FCC56D9AEEC}" type="presParOf" srcId="{835F1892-FB69-45BA-9458-524DB7FB2401}" destId="{EC0565DF-EBCD-46F9-A777-8BD03B1D470E}" srcOrd="4" destOrd="0" presId="urn:microsoft.com/office/officeart/2018/2/layout/IconVerticalSolidList"/>
    <dgm:cxn modelId="{7F26605A-99B9-4650-A3C2-61D1355B94A4}" type="presParOf" srcId="{EC0565DF-EBCD-46F9-A777-8BD03B1D470E}" destId="{1D487993-4B8E-469C-8179-F706491D2428}" srcOrd="0" destOrd="0" presId="urn:microsoft.com/office/officeart/2018/2/layout/IconVerticalSolidList"/>
    <dgm:cxn modelId="{9867E2B3-DDF8-4F04-8D15-68807C0CC4FA}" type="presParOf" srcId="{EC0565DF-EBCD-46F9-A777-8BD03B1D470E}" destId="{098BE3A6-2F2C-4CD9-A87D-9295E5DA3B21}" srcOrd="1" destOrd="0" presId="urn:microsoft.com/office/officeart/2018/2/layout/IconVerticalSolidList"/>
    <dgm:cxn modelId="{E2159629-6D2F-4FB5-A484-4512FB0860F0}" type="presParOf" srcId="{EC0565DF-EBCD-46F9-A777-8BD03B1D470E}" destId="{CC02CA67-4E74-4BE3-8A45-B5AE586A75F6}" srcOrd="2" destOrd="0" presId="urn:microsoft.com/office/officeart/2018/2/layout/IconVerticalSolidList"/>
    <dgm:cxn modelId="{5D147826-97B3-43B6-A2FE-222683BAA47E}" type="presParOf" srcId="{EC0565DF-EBCD-46F9-A777-8BD03B1D470E}" destId="{17C8C165-E8DC-4880-9F73-7DFF99D3CAC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9E5A4CC-EC32-4F5C-9E53-799DEEAF0FC1}"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C37749E-A89E-49B7-8833-69E6045F6114}">
      <dgm:prSet/>
      <dgm:spPr/>
      <dgm:t>
        <a:bodyPr/>
        <a:lstStyle/>
        <a:p>
          <a:r>
            <a:rPr lang="en-IN"/>
            <a:t>Name of Bank</a:t>
          </a:r>
          <a:endParaRPr lang="en-US"/>
        </a:p>
      </dgm:t>
    </dgm:pt>
    <dgm:pt modelId="{3200A261-6DBA-4CDF-A790-BC6966FAD850}" type="parTrans" cxnId="{B40D7695-8FBF-4D02-8EBF-06426F35AAEE}">
      <dgm:prSet/>
      <dgm:spPr/>
      <dgm:t>
        <a:bodyPr/>
        <a:lstStyle/>
        <a:p>
          <a:endParaRPr lang="en-US"/>
        </a:p>
      </dgm:t>
    </dgm:pt>
    <dgm:pt modelId="{95433227-4FF1-4C6C-A220-C3C319361E59}" type="sibTrans" cxnId="{B40D7695-8FBF-4D02-8EBF-06426F35AAEE}">
      <dgm:prSet/>
      <dgm:spPr/>
      <dgm:t>
        <a:bodyPr/>
        <a:lstStyle/>
        <a:p>
          <a:endParaRPr lang="en-US"/>
        </a:p>
      </dgm:t>
    </dgm:pt>
    <dgm:pt modelId="{86440498-20EA-4C34-BD14-3977F5B085B9}">
      <dgm:prSet/>
      <dgm:spPr/>
      <dgm:t>
        <a:bodyPr/>
        <a:lstStyle/>
        <a:p>
          <a:r>
            <a:rPr lang="en-IN" dirty="0"/>
            <a:t>✔ Country</a:t>
          </a:r>
          <a:endParaRPr lang="en-US" dirty="0"/>
        </a:p>
      </dgm:t>
    </dgm:pt>
    <dgm:pt modelId="{F138A49E-2ECB-4A54-8181-B851F6E2D08D}" type="parTrans" cxnId="{A0256E5E-2E9C-473A-BB3D-154E75616BDC}">
      <dgm:prSet/>
      <dgm:spPr/>
      <dgm:t>
        <a:bodyPr/>
        <a:lstStyle/>
        <a:p>
          <a:endParaRPr lang="en-US"/>
        </a:p>
      </dgm:t>
    </dgm:pt>
    <dgm:pt modelId="{2E158173-AAD0-4E6F-9EBB-AE9733873E5E}" type="sibTrans" cxnId="{A0256E5E-2E9C-473A-BB3D-154E75616BDC}">
      <dgm:prSet/>
      <dgm:spPr/>
      <dgm:t>
        <a:bodyPr/>
        <a:lstStyle/>
        <a:p>
          <a:endParaRPr lang="en-US"/>
        </a:p>
      </dgm:t>
    </dgm:pt>
    <dgm:pt modelId="{8F451A64-3C72-417A-8C09-D6B2A2D5D7A2}">
      <dgm:prSet/>
      <dgm:spPr/>
      <dgm:t>
        <a:bodyPr/>
        <a:lstStyle/>
        <a:p>
          <a:r>
            <a:rPr lang="en-IN" dirty="0"/>
            <a:t>✔ Account Number</a:t>
          </a:r>
          <a:endParaRPr lang="en-US" dirty="0"/>
        </a:p>
      </dgm:t>
    </dgm:pt>
    <dgm:pt modelId="{B390A3FD-7C1A-4BE4-A7A5-3CF32C66CFA1}" type="parTrans" cxnId="{6C59D948-D95B-4C18-9278-F05E540D69C0}">
      <dgm:prSet/>
      <dgm:spPr/>
      <dgm:t>
        <a:bodyPr/>
        <a:lstStyle/>
        <a:p>
          <a:endParaRPr lang="en-US"/>
        </a:p>
      </dgm:t>
    </dgm:pt>
    <dgm:pt modelId="{2E5B2786-A576-4DA0-BED0-8D93495ABABD}" type="sibTrans" cxnId="{6C59D948-D95B-4C18-9278-F05E540D69C0}">
      <dgm:prSet/>
      <dgm:spPr/>
      <dgm:t>
        <a:bodyPr/>
        <a:lstStyle/>
        <a:p>
          <a:endParaRPr lang="en-US"/>
        </a:p>
      </dgm:t>
    </dgm:pt>
    <dgm:pt modelId="{81A1E810-C3C4-4EDD-BE04-63753CFDCE7E}">
      <dgm:prSet/>
      <dgm:spPr/>
      <dgm:t>
        <a:bodyPr/>
        <a:lstStyle/>
        <a:p>
          <a:r>
            <a:rPr lang="en-IN"/>
            <a:t>✔ Peak Balance</a:t>
          </a:r>
          <a:endParaRPr lang="en-US"/>
        </a:p>
      </dgm:t>
    </dgm:pt>
    <dgm:pt modelId="{80FBCFE8-5056-49A1-8790-23BC0CF85AA8}" type="parTrans" cxnId="{23DCDEB2-30FF-4D43-8397-F09D17B2D061}">
      <dgm:prSet/>
      <dgm:spPr/>
      <dgm:t>
        <a:bodyPr/>
        <a:lstStyle/>
        <a:p>
          <a:endParaRPr lang="en-US"/>
        </a:p>
      </dgm:t>
    </dgm:pt>
    <dgm:pt modelId="{DC6972F2-5EAB-41F2-9761-6724D8683C2F}" type="sibTrans" cxnId="{23DCDEB2-30FF-4D43-8397-F09D17B2D061}">
      <dgm:prSet/>
      <dgm:spPr/>
      <dgm:t>
        <a:bodyPr/>
        <a:lstStyle/>
        <a:p>
          <a:endParaRPr lang="en-US"/>
        </a:p>
      </dgm:t>
    </dgm:pt>
    <dgm:pt modelId="{F9347CDB-F2ED-4375-9276-D47B013C3B42}">
      <dgm:prSet/>
      <dgm:spPr/>
      <dgm:t>
        <a:bodyPr/>
        <a:lstStyle/>
        <a:p>
          <a:r>
            <a:rPr lang="en-IN"/>
            <a:t>✔ Closing Balance</a:t>
          </a:r>
          <a:endParaRPr lang="en-US"/>
        </a:p>
      </dgm:t>
    </dgm:pt>
    <dgm:pt modelId="{CBC1D5DF-35B1-44D7-AEA5-C2C2E79C18CE}" type="parTrans" cxnId="{8B23601C-B839-4B9B-AD2B-C372C855A893}">
      <dgm:prSet/>
      <dgm:spPr/>
      <dgm:t>
        <a:bodyPr/>
        <a:lstStyle/>
        <a:p>
          <a:endParaRPr lang="en-US"/>
        </a:p>
      </dgm:t>
    </dgm:pt>
    <dgm:pt modelId="{1FE34564-E95A-424B-A572-3D52D34CB89B}" type="sibTrans" cxnId="{8B23601C-B839-4B9B-AD2B-C372C855A893}">
      <dgm:prSet/>
      <dgm:spPr/>
      <dgm:t>
        <a:bodyPr/>
        <a:lstStyle/>
        <a:p>
          <a:endParaRPr lang="en-US"/>
        </a:p>
      </dgm:t>
    </dgm:pt>
    <dgm:pt modelId="{38219F24-553F-4EA9-9EB6-8A6E971765BF}">
      <dgm:prSet/>
      <dgm:spPr/>
      <dgm:t>
        <a:bodyPr/>
        <a:lstStyle/>
        <a:p>
          <a:r>
            <a:rPr lang="en-IN"/>
            <a:t>✔ Date of Opening</a:t>
          </a:r>
          <a:endParaRPr lang="en-US"/>
        </a:p>
      </dgm:t>
    </dgm:pt>
    <dgm:pt modelId="{9A96EE00-28FC-4B54-BD0A-504CACCA75DC}" type="parTrans" cxnId="{ABDC0343-6224-4B38-909B-4394197359D0}">
      <dgm:prSet/>
      <dgm:spPr/>
      <dgm:t>
        <a:bodyPr/>
        <a:lstStyle/>
        <a:p>
          <a:endParaRPr lang="en-US"/>
        </a:p>
      </dgm:t>
    </dgm:pt>
    <dgm:pt modelId="{EE83A887-0E5E-4FD6-B0A4-3AE5D699122F}" type="sibTrans" cxnId="{ABDC0343-6224-4B38-909B-4394197359D0}">
      <dgm:prSet/>
      <dgm:spPr/>
      <dgm:t>
        <a:bodyPr/>
        <a:lstStyle/>
        <a:p>
          <a:endParaRPr lang="en-US"/>
        </a:p>
      </dgm:t>
    </dgm:pt>
    <dgm:pt modelId="{52DB0902-5769-44CE-83A9-044DBA3EB458}">
      <dgm:prSet/>
      <dgm:spPr/>
      <dgm:t>
        <a:bodyPr/>
        <a:lstStyle/>
        <a:p>
          <a:r>
            <a:rPr lang="en-IN"/>
            <a:t>✔ Joint Holders</a:t>
          </a:r>
          <a:endParaRPr lang="en-US"/>
        </a:p>
      </dgm:t>
    </dgm:pt>
    <dgm:pt modelId="{76B2052B-DA83-44B0-ABD7-D24D10A79A14}" type="parTrans" cxnId="{4B4CDB16-97BD-4440-8488-002BC97F995F}">
      <dgm:prSet/>
      <dgm:spPr/>
      <dgm:t>
        <a:bodyPr/>
        <a:lstStyle/>
        <a:p>
          <a:endParaRPr lang="en-US"/>
        </a:p>
      </dgm:t>
    </dgm:pt>
    <dgm:pt modelId="{23814F09-B2C1-4A7E-9195-784C6EB979DF}" type="sibTrans" cxnId="{4B4CDB16-97BD-4440-8488-002BC97F995F}">
      <dgm:prSet/>
      <dgm:spPr/>
      <dgm:t>
        <a:bodyPr/>
        <a:lstStyle/>
        <a:p>
          <a:endParaRPr lang="en-US"/>
        </a:p>
      </dgm:t>
    </dgm:pt>
    <dgm:pt modelId="{26D10464-9836-4F34-B36C-AE6A6DA54BCB}">
      <dgm:prSet/>
      <dgm:spPr/>
      <dgm:t>
        <a:bodyPr/>
        <a:lstStyle/>
        <a:p>
          <a:r>
            <a:rPr lang="en-IN"/>
            <a:t>Even dormant accounts require disclosure if held during the relevant period.</a:t>
          </a:r>
          <a:endParaRPr lang="en-US"/>
        </a:p>
      </dgm:t>
    </dgm:pt>
    <dgm:pt modelId="{6A587FAB-D97B-44FA-ADEF-BEF764833376}" type="parTrans" cxnId="{17E05B40-7123-4F98-9FF7-43002474CF3F}">
      <dgm:prSet/>
      <dgm:spPr/>
      <dgm:t>
        <a:bodyPr/>
        <a:lstStyle/>
        <a:p>
          <a:endParaRPr lang="en-US"/>
        </a:p>
      </dgm:t>
    </dgm:pt>
    <dgm:pt modelId="{E2D28796-E75F-444D-8516-39AB97DB27B0}" type="sibTrans" cxnId="{17E05B40-7123-4F98-9FF7-43002474CF3F}">
      <dgm:prSet/>
      <dgm:spPr/>
      <dgm:t>
        <a:bodyPr/>
        <a:lstStyle/>
        <a:p>
          <a:endParaRPr lang="en-US"/>
        </a:p>
      </dgm:t>
    </dgm:pt>
    <dgm:pt modelId="{E654A485-74C5-4067-8606-D84F18F11DA0}" type="pres">
      <dgm:prSet presAssocID="{69E5A4CC-EC32-4F5C-9E53-799DEEAF0FC1}" presName="vert0" presStyleCnt="0">
        <dgm:presLayoutVars>
          <dgm:dir/>
          <dgm:animOne val="branch"/>
          <dgm:animLvl val="lvl"/>
        </dgm:presLayoutVars>
      </dgm:prSet>
      <dgm:spPr/>
    </dgm:pt>
    <dgm:pt modelId="{A5F93C7A-C999-4D56-A254-5780E64B1FAD}" type="pres">
      <dgm:prSet presAssocID="{DC37749E-A89E-49B7-8833-69E6045F6114}" presName="thickLine" presStyleLbl="alignNode1" presStyleIdx="0" presStyleCnt="8"/>
      <dgm:spPr/>
    </dgm:pt>
    <dgm:pt modelId="{1B7F8F0C-90A8-4221-9D11-F7C16C09962C}" type="pres">
      <dgm:prSet presAssocID="{DC37749E-A89E-49B7-8833-69E6045F6114}" presName="horz1" presStyleCnt="0"/>
      <dgm:spPr/>
    </dgm:pt>
    <dgm:pt modelId="{E66B669D-C491-4F47-84F7-7EF39512135C}" type="pres">
      <dgm:prSet presAssocID="{DC37749E-A89E-49B7-8833-69E6045F6114}" presName="tx1" presStyleLbl="revTx" presStyleIdx="0" presStyleCnt="8"/>
      <dgm:spPr/>
    </dgm:pt>
    <dgm:pt modelId="{84A5BA4B-D979-493C-A591-E8AEAD6F8A04}" type="pres">
      <dgm:prSet presAssocID="{DC37749E-A89E-49B7-8833-69E6045F6114}" presName="vert1" presStyleCnt="0"/>
      <dgm:spPr/>
    </dgm:pt>
    <dgm:pt modelId="{EE60153E-D0FD-4610-985E-6B67A11207B2}" type="pres">
      <dgm:prSet presAssocID="{86440498-20EA-4C34-BD14-3977F5B085B9}" presName="thickLine" presStyleLbl="alignNode1" presStyleIdx="1" presStyleCnt="8"/>
      <dgm:spPr/>
    </dgm:pt>
    <dgm:pt modelId="{F33E02E4-69F9-4085-A0E4-90F4BDEEBD83}" type="pres">
      <dgm:prSet presAssocID="{86440498-20EA-4C34-BD14-3977F5B085B9}" presName="horz1" presStyleCnt="0"/>
      <dgm:spPr/>
    </dgm:pt>
    <dgm:pt modelId="{1E1D67A4-FA0B-4D5B-ACE5-7AE59B82DAF8}" type="pres">
      <dgm:prSet presAssocID="{86440498-20EA-4C34-BD14-3977F5B085B9}" presName="tx1" presStyleLbl="revTx" presStyleIdx="1" presStyleCnt="8"/>
      <dgm:spPr/>
    </dgm:pt>
    <dgm:pt modelId="{29524911-2967-4DEE-8176-2CE00841B3FD}" type="pres">
      <dgm:prSet presAssocID="{86440498-20EA-4C34-BD14-3977F5B085B9}" presName="vert1" presStyleCnt="0"/>
      <dgm:spPr/>
    </dgm:pt>
    <dgm:pt modelId="{3599415C-ECD2-43CA-9FDC-B8066E24FA2C}" type="pres">
      <dgm:prSet presAssocID="{8F451A64-3C72-417A-8C09-D6B2A2D5D7A2}" presName="thickLine" presStyleLbl="alignNode1" presStyleIdx="2" presStyleCnt="8"/>
      <dgm:spPr/>
    </dgm:pt>
    <dgm:pt modelId="{37E6727E-6DC2-42C6-AC3B-0D9D832F0E32}" type="pres">
      <dgm:prSet presAssocID="{8F451A64-3C72-417A-8C09-D6B2A2D5D7A2}" presName="horz1" presStyleCnt="0"/>
      <dgm:spPr/>
    </dgm:pt>
    <dgm:pt modelId="{92C5526D-6F0B-4C24-836D-446DF4CAA75A}" type="pres">
      <dgm:prSet presAssocID="{8F451A64-3C72-417A-8C09-D6B2A2D5D7A2}" presName="tx1" presStyleLbl="revTx" presStyleIdx="2" presStyleCnt="8"/>
      <dgm:spPr/>
    </dgm:pt>
    <dgm:pt modelId="{A202872A-3371-42D0-AF3B-C8CF13258E35}" type="pres">
      <dgm:prSet presAssocID="{8F451A64-3C72-417A-8C09-D6B2A2D5D7A2}" presName="vert1" presStyleCnt="0"/>
      <dgm:spPr/>
    </dgm:pt>
    <dgm:pt modelId="{4168624B-E23A-4E67-941C-A74E7D752798}" type="pres">
      <dgm:prSet presAssocID="{81A1E810-C3C4-4EDD-BE04-63753CFDCE7E}" presName="thickLine" presStyleLbl="alignNode1" presStyleIdx="3" presStyleCnt="8"/>
      <dgm:spPr/>
    </dgm:pt>
    <dgm:pt modelId="{304FA0B0-4CB4-41B6-BAC3-2FE61EF6EEE8}" type="pres">
      <dgm:prSet presAssocID="{81A1E810-C3C4-4EDD-BE04-63753CFDCE7E}" presName="horz1" presStyleCnt="0"/>
      <dgm:spPr/>
    </dgm:pt>
    <dgm:pt modelId="{357967F8-8DAF-41D3-A22C-546398973460}" type="pres">
      <dgm:prSet presAssocID="{81A1E810-C3C4-4EDD-BE04-63753CFDCE7E}" presName="tx1" presStyleLbl="revTx" presStyleIdx="3" presStyleCnt="8"/>
      <dgm:spPr/>
    </dgm:pt>
    <dgm:pt modelId="{DC2DC08F-8C4E-4E94-BC16-605CB7FF163B}" type="pres">
      <dgm:prSet presAssocID="{81A1E810-C3C4-4EDD-BE04-63753CFDCE7E}" presName="vert1" presStyleCnt="0"/>
      <dgm:spPr/>
    </dgm:pt>
    <dgm:pt modelId="{F6779984-C909-4765-9258-479F17FCD257}" type="pres">
      <dgm:prSet presAssocID="{F9347CDB-F2ED-4375-9276-D47B013C3B42}" presName="thickLine" presStyleLbl="alignNode1" presStyleIdx="4" presStyleCnt="8"/>
      <dgm:spPr/>
    </dgm:pt>
    <dgm:pt modelId="{BADA2119-1179-488A-A6FE-8EDEE289DEEE}" type="pres">
      <dgm:prSet presAssocID="{F9347CDB-F2ED-4375-9276-D47B013C3B42}" presName="horz1" presStyleCnt="0"/>
      <dgm:spPr/>
    </dgm:pt>
    <dgm:pt modelId="{FC01B31E-3B27-45E0-943E-6854342F9AF8}" type="pres">
      <dgm:prSet presAssocID="{F9347CDB-F2ED-4375-9276-D47B013C3B42}" presName="tx1" presStyleLbl="revTx" presStyleIdx="4" presStyleCnt="8"/>
      <dgm:spPr/>
    </dgm:pt>
    <dgm:pt modelId="{76F45B6C-64D7-49B5-8970-8764B40FE859}" type="pres">
      <dgm:prSet presAssocID="{F9347CDB-F2ED-4375-9276-D47B013C3B42}" presName="vert1" presStyleCnt="0"/>
      <dgm:spPr/>
    </dgm:pt>
    <dgm:pt modelId="{759FFBE4-04F4-454D-A05B-CDE64709FF0A}" type="pres">
      <dgm:prSet presAssocID="{38219F24-553F-4EA9-9EB6-8A6E971765BF}" presName="thickLine" presStyleLbl="alignNode1" presStyleIdx="5" presStyleCnt="8"/>
      <dgm:spPr/>
    </dgm:pt>
    <dgm:pt modelId="{7D4787D5-3062-4FE3-9669-A3D2E9238A86}" type="pres">
      <dgm:prSet presAssocID="{38219F24-553F-4EA9-9EB6-8A6E971765BF}" presName="horz1" presStyleCnt="0"/>
      <dgm:spPr/>
    </dgm:pt>
    <dgm:pt modelId="{660A675F-70E3-46A0-9B28-CB789777AA6F}" type="pres">
      <dgm:prSet presAssocID="{38219F24-553F-4EA9-9EB6-8A6E971765BF}" presName="tx1" presStyleLbl="revTx" presStyleIdx="5" presStyleCnt="8"/>
      <dgm:spPr/>
    </dgm:pt>
    <dgm:pt modelId="{AB09F6A3-1C3A-4B4C-9700-88F125AF5A56}" type="pres">
      <dgm:prSet presAssocID="{38219F24-553F-4EA9-9EB6-8A6E971765BF}" presName="vert1" presStyleCnt="0"/>
      <dgm:spPr/>
    </dgm:pt>
    <dgm:pt modelId="{DD61A3E0-372E-46FB-B203-F13FD83C9909}" type="pres">
      <dgm:prSet presAssocID="{52DB0902-5769-44CE-83A9-044DBA3EB458}" presName="thickLine" presStyleLbl="alignNode1" presStyleIdx="6" presStyleCnt="8"/>
      <dgm:spPr/>
    </dgm:pt>
    <dgm:pt modelId="{65E22B43-BFE0-4A97-8997-99F72A274EC2}" type="pres">
      <dgm:prSet presAssocID="{52DB0902-5769-44CE-83A9-044DBA3EB458}" presName="horz1" presStyleCnt="0"/>
      <dgm:spPr/>
    </dgm:pt>
    <dgm:pt modelId="{3BAE65EC-D2EE-4B99-AEB3-4DFE08C2D601}" type="pres">
      <dgm:prSet presAssocID="{52DB0902-5769-44CE-83A9-044DBA3EB458}" presName="tx1" presStyleLbl="revTx" presStyleIdx="6" presStyleCnt="8"/>
      <dgm:spPr/>
    </dgm:pt>
    <dgm:pt modelId="{90D0C882-69B9-4E53-B55A-F613BD94BDB2}" type="pres">
      <dgm:prSet presAssocID="{52DB0902-5769-44CE-83A9-044DBA3EB458}" presName="vert1" presStyleCnt="0"/>
      <dgm:spPr/>
    </dgm:pt>
    <dgm:pt modelId="{1D15B1D4-A844-46D0-ACC3-56B2503D920E}" type="pres">
      <dgm:prSet presAssocID="{26D10464-9836-4F34-B36C-AE6A6DA54BCB}" presName="thickLine" presStyleLbl="alignNode1" presStyleIdx="7" presStyleCnt="8"/>
      <dgm:spPr/>
    </dgm:pt>
    <dgm:pt modelId="{8014F377-A6B1-4AD6-A5CD-6C166AF18081}" type="pres">
      <dgm:prSet presAssocID="{26D10464-9836-4F34-B36C-AE6A6DA54BCB}" presName="horz1" presStyleCnt="0"/>
      <dgm:spPr/>
    </dgm:pt>
    <dgm:pt modelId="{9295879C-1CF1-4B74-A88C-F014D8653716}" type="pres">
      <dgm:prSet presAssocID="{26D10464-9836-4F34-B36C-AE6A6DA54BCB}" presName="tx1" presStyleLbl="revTx" presStyleIdx="7" presStyleCnt="8"/>
      <dgm:spPr/>
    </dgm:pt>
    <dgm:pt modelId="{CEF99468-8526-49E7-9D65-3873F3E5555B}" type="pres">
      <dgm:prSet presAssocID="{26D10464-9836-4F34-B36C-AE6A6DA54BCB}" presName="vert1" presStyleCnt="0"/>
      <dgm:spPr/>
    </dgm:pt>
  </dgm:ptLst>
  <dgm:cxnLst>
    <dgm:cxn modelId="{F109AA11-246D-4D87-8034-F6887E745C92}" type="presOf" srcId="{38219F24-553F-4EA9-9EB6-8A6E971765BF}" destId="{660A675F-70E3-46A0-9B28-CB789777AA6F}" srcOrd="0" destOrd="0" presId="urn:microsoft.com/office/officeart/2008/layout/LinedList"/>
    <dgm:cxn modelId="{4B4CDB16-97BD-4440-8488-002BC97F995F}" srcId="{69E5A4CC-EC32-4F5C-9E53-799DEEAF0FC1}" destId="{52DB0902-5769-44CE-83A9-044DBA3EB458}" srcOrd="6" destOrd="0" parTransId="{76B2052B-DA83-44B0-ABD7-D24D10A79A14}" sibTransId="{23814F09-B2C1-4A7E-9195-784C6EB979DF}"/>
    <dgm:cxn modelId="{8B23601C-B839-4B9B-AD2B-C372C855A893}" srcId="{69E5A4CC-EC32-4F5C-9E53-799DEEAF0FC1}" destId="{F9347CDB-F2ED-4375-9276-D47B013C3B42}" srcOrd="4" destOrd="0" parTransId="{CBC1D5DF-35B1-44D7-AEA5-C2C2E79C18CE}" sibTransId="{1FE34564-E95A-424B-A572-3D52D34CB89B}"/>
    <dgm:cxn modelId="{BB7AEB34-1C28-437A-AA66-CF4F9A5F6B29}" type="presOf" srcId="{8F451A64-3C72-417A-8C09-D6B2A2D5D7A2}" destId="{92C5526D-6F0B-4C24-836D-446DF4CAA75A}" srcOrd="0" destOrd="0" presId="urn:microsoft.com/office/officeart/2008/layout/LinedList"/>
    <dgm:cxn modelId="{7426F639-E9D6-42D1-A1D5-09F98D469879}" type="presOf" srcId="{DC37749E-A89E-49B7-8833-69E6045F6114}" destId="{E66B669D-C491-4F47-84F7-7EF39512135C}" srcOrd="0" destOrd="0" presId="urn:microsoft.com/office/officeart/2008/layout/LinedList"/>
    <dgm:cxn modelId="{17E05B40-7123-4F98-9FF7-43002474CF3F}" srcId="{69E5A4CC-EC32-4F5C-9E53-799DEEAF0FC1}" destId="{26D10464-9836-4F34-B36C-AE6A6DA54BCB}" srcOrd="7" destOrd="0" parTransId="{6A587FAB-D97B-44FA-ADEF-BEF764833376}" sibTransId="{E2D28796-E75F-444D-8516-39AB97DB27B0}"/>
    <dgm:cxn modelId="{A0256E5E-2E9C-473A-BB3D-154E75616BDC}" srcId="{69E5A4CC-EC32-4F5C-9E53-799DEEAF0FC1}" destId="{86440498-20EA-4C34-BD14-3977F5B085B9}" srcOrd="1" destOrd="0" parTransId="{F138A49E-2ECB-4A54-8181-B851F6E2D08D}" sibTransId="{2E158173-AAD0-4E6F-9EBB-AE9733873E5E}"/>
    <dgm:cxn modelId="{ABDC0343-6224-4B38-909B-4394197359D0}" srcId="{69E5A4CC-EC32-4F5C-9E53-799DEEAF0FC1}" destId="{38219F24-553F-4EA9-9EB6-8A6E971765BF}" srcOrd="5" destOrd="0" parTransId="{9A96EE00-28FC-4B54-BD0A-504CACCA75DC}" sibTransId="{EE83A887-0E5E-4FD6-B0A4-3AE5D699122F}"/>
    <dgm:cxn modelId="{6C59D948-D95B-4C18-9278-F05E540D69C0}" srcId="{69E5A4CC-EC32-4F5C-9E53-799DEEAF0FC1}" destId="{8F451A64-3C72-417A-8C09-D6B2A2D5D7A2}" srcOrd="2" destOrd="0" parTransId="{B390A3FD-7C1A-4BE4-A7A5-3CF32C66CFA1}" sibTransId="{2E5B2786-A576-4DA0-BED0-8D93495ABABD}"/>
    <dgm:cxn modelId="{8DBFC585-A260-48BB-8551-48C18935BD8A}" type="presOf" srcId="{26D10464-9836-4F34-B36C-AE6A6DA54BCB}" destId="{9295879C-1CF1-4B74-A88C-F014D8653716}" srcOrd="0" destOrd="0" presId="urn:microsoft.com/office/officeart/2008/layout/LinedList"/>
    <dgm:cxn modelId="{73597486-3598-4904-B132-CDBDBE2DCF4D}" type="presOf" srcId="{69E5A4CC-EC32-4F5C-9E53-799DEEAF0FC1}" destId="{E654A485-74C5-4067-8606-D84F18F11DA0}" srcOrd="0" destOrd="0" presId="urn:microsoft.com/office/officeart/2008/layout/LinedList"/>
    <dgm:cxn modelId="{7421C08B-2481-4F3F-955C-4294EF231711}" type="presOf" srcId="{81A1E810-C3C4-4EDD-BE04-63753CFDCE7E}" destId="{357967F8-8DAF-41D3-A22C-546398973460}" srcOrd="0" destOrd="0" presId="urn:microsoft.com/office/officeart/2008/layout/LinedList"/>
    <dgm:cxn modelId="{B40D7695-8FBF-4D02-8EBF-06426F35AAEE}" srcId="{69E5A4CC-EC32-4F5C-9E53-799DEEAF0FC1}" destId="{DC37749E-A89E-49B7-8833-69E6045F6114}" srcOrd="0" destOrd="0" parTransId="{3200A261-6DBA-4CDF-A790-BC6966FAD850}" sibTransId="{95433227-4FF1-4C6C-A220-C3C319361E59}"/>
    <dgm:cxn modelId="{4A979395-4F85-4B12-AD37-D8EC184B8DE8}" type="presOf" srcId="{52DB0902-5769-44CE-83A9-044DBA3EB458}" destId="{3BAE65EC-D2EE-4B99-AEB3-4DFE08C2D601}" srcOrd="0" destOrd="0" presId="urn:microsoft.com/office/officeart/2008/layout/LinedList"/>
    <dgm:cxn modelId="{23DCDEB2-30FF-4D43-8397-F09D17B2D061}" srcId="{69E5A4CC-EC32-4F5C-9E53-799DEEAF0FC1}" destId="{81A1E810-C3C4-4EDD-BE04-63753CFDCE7E}" srcOrd="3" destOrd="0" parTransId="{80FBCFE8-5056-49A1-8790-23BC0CF85AA8}" sibTransId="{DC6972F2-5EAB-41F2-9761-6724D8683C2F}"/>
    <dgm:cxn modelId="{DA3AFBCD-5C6F-4AE1-9DB3-29FF81B81B86}" type="presOf" srcId="{86440498-20EA-4C34-BD14-3977F5B085B9}" destId="{1E1D67A4-FA0B-4D5B-ACE5-7AE59B82DAF8}" srcOrd="0" destOrd="0" presId="urn:microsoft.com/office/officeart/2008/layout/LinedList"/>
    <dgm:cxn modelId="{00F101E2-C507-4575-81E2-364913A2BB8A}" type="presOf" srcId="{F9347CDB-F2ED-4375-9276-D47B013C3B42}" destId="{FC01B31E-3B27-45E0-943E-6854342F9AF8}" srcOrd="0" destOrd="0" presId="urn:microsoft.com/office/officeart/2008/layout/LinedList"/>
    <dgm:cxn modelId="{4533D19F-6174-489E-95B2-5591FDCA348E}" type="presParOf" srcId="{E654A485-74C5-4067-8606-D84F18F11DA0}" destId="{A5F93C7A-C999-4D56-A254-5780E64B1FAD}" srcOrd="0" destOrd="0" presId="urn:microsoft.com/office/officeart/2008/layout/LinedList"/>
    <dgm:cxn modelId="{F055BFB0-35BB-47FE-93DE-17BD6EBD07EF}" type="presParOf" srcId="{E654A485-74C5-4067-8606-D84F18F11DA0}" destId="{1B7F8F0C-90A8-4221-9D11-F7C16C09962C}" srcOrd="1" destOrd="0" presId="urn:microsoft.com/office/officeart/2008/layout/LinedList"/>
    <dgm:cxn modelId="{ED9447F5-8830-40EC-BCEC-4787A5063C8F}" type="presParOf" srcId="{1B7F8F0C-90A8-4221-9D11-F7C16C09962C}" destId="{E66B669D-C491-4F47-84F7-7EF39512135C}" srcOrd="0" destOrd="0" presId="urn:microsoft.com/office/officeart/2008/layout/LinedList"/>
    <dgm:cxn modelId="{A7D54027-0A97-4F52-85BA-873C08DDB131}" type="presParOf" srcId="{1B7F8F0C-90A8-4221-9D11-F7C16C09962C}" destId="{84A5BA4B-D979-493C-A591-E8AEAD6F8A04}" srcOrd="1" destOrd="0" presId="urn:microsoft.com/office/officeart/2008/layout/LinedList"/>
    <dgm:cxn modelId="{03635BCD-D580-43A2-9EB2-F0A8EF587699}" type="presParOf" srcId="{E654A485-74C5-4067-8606-D84F18F11DA0}" destId="{EE60153E-D0FD-4610-985E-6B67A11207B2}" srcOrd="2" destOrd="0" presId="urn:microsoft.com/office/officeart/2008/layout/LinedList"/>
    <dgm:cxn modelId="{C299D495-8D49-486A-B9CA-4F6F0FB68C6B}" type="presParOf" srcId="{E654A485-74C5-4067-8606-D84F18F11DA0}" destId="{F33E02E4-69F9-4085-A0E4-90F4BDEEBD83}" srcOrd="3" destOrd="0" presId="urn:microsoft.com/office/officeart/2008/layout/LinedList"/>
    <dgm:cxn modelId="{5ABE0995-8E2D-48D0-AB69-7B329043B62C}" type="presParOf" srcId="{F33E02E4-69F9-4085-A0E4-90F4BDEEBD83}" destId="{1E1D67A4-FA0B-4D5B-ACE5-7AE59B82DAF8}" srcOrd="0" destOrd="0" presId="urn:microsoft.com/office/officeart/2008/layout/LinedList"/>
    <dgm:cxn modelId="{C3108125-7E68-4612-940E-DCF35F53EF08}" type="presParOf" srcId="{F33E02E4-69F9-4085-A0E4-90F4BDEEBD83}" destId="{29524911-2967-4DEE-8176-2CE00841B3FD}" srcOrd="1" destOrd="0" presId="urn:microsoft.com/office/officeart/2008/layout/LinedList"/>
    <dgm:cxn modelId="{2EC6A129-44CC-4659-A82C-5E1C945C0C06}" type="presParOf" srcId="{E654A485-74C5-4067-8606-D84F18F11DA0}" destId="{3599415C-ECD2-43CA-9FDC-B8066E24FA2C}" srcOrd="4" destOrd="0" presId="urn:microsoft.com/office/officeart/2008/layout/LinedList"/>
    <dgm:cxn modelId="{746DF246-609A-4A62-B802-C07CD691B8D8}" type="presParOf" srcId="{E654A485-74C5-4067-8606-D84F18F11DA0}" destId="{37E6727E-6DC2-42C6-AC3B-0D9D832F0E32}" srcOrd="5" destOrd="0" presId="urn:microsoft.com/office/officeart/2008/layout/LinedList"/>
    <dgm:cxn modelId="{1053CC3A-FCDB-4306-9338-161F767485B9}" type="presParOf" srcId="{37E6727E-6DC2-42C6-AC3B-0D9D832F0E32}" destId="{92C5526D-6F0B-4C24-836D-446DF4CAA75A}" srcOrd="0" destOrd="0" presId="urn:microsoft.com/office/officeart/2008/layout/LinedList"/>
    <dgm:cxn modelId="{8084733D-D955-4A3D-8D9F-A39CF1C457D8}" type="presParOf" srcId="{37E6727E-6DC2-42C6-AC3B-0D9D832F0E32}" destId="{A202872A-3371-42D0-AF3B-C8CF13258E35}" srcOrd="1" destOrd="0" presId="urn:microsoft.com/office/officeart/2008/layout/LinedList"/>
    <dgm:cxn modelId="{81D4326D-9D04-4568-8C3C-8727542CBA4F}" type="presParOf" srcId="{E654A485-74C5-4067-8606-D84F18F11DA0}" destId="{4168624B-E23A-4E67-941C-A74E7D752798}" srcOrd="6" destOrd="0" presId="urn:microsoft.com/office/officeart/2008/layout/LinedList"/>
    <dgm:cxn modelId="{B3CAC9F5-F53C-4E24-A7E0-216643B6CC98}" type="presParOf" srcId="{E654A485-74C5-4067-8606-D84F18F11DA0}" destId="{304FA0B0-4CB4-41B6-BAC3-2FE61EF6EEE8}" srcOrd="7" destOrd="0" presId="urn:microsoft.com/office/officeart/2008/layout/LinedList"/>
    <dgm:cxn modelId="{330CB9BF-FCD9-4A60-A4D0-BA95A07458E2}" type="presParOf" srcId="{304FA0B0-4CB4-41B6-BAC3-2FE61EF6EEE8}" destId="{357967F8-8DAF-41D3-A22C-546398973460}" srcOrd="0" destOrd="0" presId="urn:microsoft.com/office/officeart/2008/layout/LinedList"/>
    <dgm:cxn modelId="{0CF1D357-2A2B-4147-9F1F-E50224E50B32}" type="presParOf" srcId="{304FA0B0-4CB4-41B6-BAC3-2FE61EF6EEE8}" destId="{DC2DC08F-8C4E-4E94-BC16-605CB7FF163B}" srcOrd="1" destOrd="0" presId="urn:microsoft.com/office/officeart/2008/layout/LinedList"/>
    <dgm:cxn modelId="{15F2981F-F765-4780-ADF0-3AFEA9FABB76}" type="presParOf" srcId="{E654A485-74C5-4067-8606-D84F18F11DA0}" destId="{F6779984-C909-4765-9258-479F17FCD257}" srcOrd="8" destOrd="0" presId="urn:microsoft.com/office/officeart/2008/layout/LinedList"/>
    <dgm:cxn modelId="{CAD3644E-5D91-4B20-9710-FA728A89B11A}" type="presParOf" srcId="{E654A485-74C5-4067-8606-D84F18F11DA0}" destId="{BADA2119-1179-488A-A6FE-8EDEE289DEEE}" srcOrd="9" destOrd="0" presId="urn:microsoft.com/office/officeart/2008/layout/LinedList"/>
    <dgm:cxn modelId="{59895B84-8AB8-4A88-9E4A-D963E62F20C5}" type="presParOf" srcId="{BADA2119-1179-488A-A6FE-8EDEE289DEEE}" destId="{FC01B31E-3B27-45E0-943E-6854342F9AF8}" srcOrd="0" destOrd="0" presId="urn:microsoft.com/office/officeart/2008/layout/LinedList"/>
    <dgm:cxn modelId="{E4EE3F1B-B57C-43AB-BA38-E46687900468}" type="presParOf" srcId="{BADA2119-1179-488A-A6FE-8EDEE289DEEE}" destId="{76F45B6C-64D7-49B5-8970-8764B40FE859}" srcOrd="1" destOrd="0" presId="urn:microsoft.com/office/officeart/2008/layout/LinedList"/>
    <dgm:cxn modelId="{ABF06BBE-DED6-4E07-A19A-AC3802342103}" type="presParOf" srcId="{E654A485-74C5-4067-8606-D84F18F11DA0}" destId="{759FFBE4-04F4-454D-A05B-CDE64709FF0A}" srcOrd="10" destOrd="0" presId="urn:microsoft.com/office/officeart/2008/layout/LinedList"/>
    <dgm:cxn modelId="{80AEBDE7-8F11-4496-917C-04E7B49210CC}" type="presParOf" srcId="{E654A485-74C5-4067-8606-D84F18F11DA0}" destId="{7D4787D5-3062-4FE3-9669-A3D2E9238A86}" srcOrd="11" destOrd="0" presId="urn:microsoft.com/office/officeart/2008/layout/LinedList"/>
    <dgm:cxn modelId="{FEA6FE32-5CBA-4BA4-B321-52C194449095}" type="presParOf" srcId="{7D4787D5-3062-4FE3-9669-A3D2E9238A86}" destId="{660A675F-70E3-46A0-9B28-CB789777AA6F}" srcOrd="0" destOrd="0" presId="urn:microsoft.com/office/officeart/2008/layout/LinedList"/>
    <dgm:cxn modelId="{EF3F95D7-B26F-410C-AE98-4CF1AFC13F2D}" type="presParOf" srcId="{7D4787D5-3062-4FE3-9669-A3D2E9238A86}" destId="{AB09F6A3-1C3A-4B4C-9700-88F125AF5A56}" srcOrd="1" destOrd="0" presId="urn:microsoft.com/office/officeart/2008/layout/LinedList"/>
    <dgm:cxn modelId="{29688711-0340-4AAE-81DB-1241AF29EA34}" type="presParOf" srcId="{E654A485-74C5-4067-8606-D84F18F11DA0}" destId="{DD61A3E0-372E-46FB-B203-F13FD83C9909}" srcOrd="12" destOrd="0" presId="urn:microsoft.com/office/officeart/2008/layout/LinedList"/>
    <dgm:cxn modelId="{77E97650-5822-4E61-A208-E7F12FE87701}" type="presParOf" srcId="{E654A485-74C5-4067-8606-D84F18F11DA0}" destId="{65E22B43-BFE0-4A97-8997-99F72A274EC2}" srcOrd="13" destOrd="0" presId="urn:microsoft.com/office/officeart/2008/layout/LinedList"/>
    <dgm:cxn modelId="{EBE75D5C-883E-42F5-86E4-A2AF2DE8B479}" type="presParOf" srcId="{65E22B43-BFE0-4A97-8997-99F72A274EC2}" destId="{3BAE65EC-D2EE-4B99-AEB3-4DFE08C2D601}" srcOrd="0" destOrd="0" presId="urn:microsoft.com/office/officeart/2008/layout/LinedList"/>
    <dgm:cxn modelId="{221A0EF6-DB4E-46CA-B812-0E742364EBA0}" type="presParOf" srcId="{65E22B43-BFE0-4A97-8997-99F72A274EC2}" destId="{90D0C882-69B9-4E53-B55A-F613BD94BDB2}" srcOrd="1" destOrd="0" presId="urn:microsoft.com/office/officeart/2008/layout/LinedList"/>
    <dgm:cxn modelId="{5EDE0196-C7CC-4BDC-A782-AC7BE78F073D}" type="presParOf" srcId="{E654A485-74C5-4067-8606-D84F18F11DA0}" destId="{1D15B1D4-A844-46D0-ACC3-56B2503D920E}" srcOrd="14" destOrd="0" presId="urn:microsoft.com/office/officeart/2008/layout/LinedList"/>
    <dgm:cxn modelId="{628F6316-578B-436C-A8B1-62BE4A34381A}" type="presParOf" srcId="{E654A485-74C5-4067-8606-D84F18F11DA0}" destId="{8014F377-A6B1-4AD6-A5CD-6C166AF18081}" srcOrd="15" destOrd="0" presId="urn:microsoft.com/office/officeart/2008/layout/LinedList"/>
    <dgm:cxn modelId="{A9FF3AD4-4CA7-431E-9D1C-550B4D16E7CA}" type="presParOf" srcId="{8014F377-A6B1-4AD6-A5CD-6C166AF18081}" destId="{9295879C-1CF1-4B74-A88C-F014D8653716}" srcOrd="0" destOrd="0" presId="urn:microsoft.com/office/officeart/2008/layout/LinedList"/>
    <dgm:cxn modelId="{E955E694-85D3-404C-997B-8FF72568AB94}" type="presParOf" srcId="{8014F377-A6B1-4AD6-A5CD-6C166AF18081}" destId="{CEF99468-8526-49E7-9D65-3873F3E5555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704552A-A95C-45EA-8329-8872802B686A}"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5921C0A5-9AAD-4AC1-A61B-8E856F9A5B3F}">
      <dgm:prSet/>
      <dgm:spPr/>
      <dgm:t>
        <a:bodyPr/>
        <a:lstStyle/>
        <a:p>
          <a:r>
            <a:rPr lang="en-IN"/>
            <a:t>Country</a:t>
          </a:r>
          <a:endParaRPr lang="en-US"/>
        </a:p>
      </dgm:t>
    </dgm:pt>
    <dgm:pt modelId="{D2F69A67-0E8F-4693-9163-B19F154DFD8E}" type="parTrans" cxnId="{E51E1C22-9B1C-48E5-B254-2B7B76D27EBF}">
      <dgm:prSet/>
      <dgm:spPr/>
      <dgm:t>
        <a:bodyPr/>
        <a:lstStyle/>
        <a:p>
          <a:endParaRPr lang="en-US"/>
        </a:p>
      </dgm:t>
    </dgm:pt>
    <dgm:pt modelId="{E90B0004-8A73-422E-9005-5F8491FCE8D1}" type="sibTrans" cxnId="{E51E1C22-9B1C-48E5-B254-2B7B76D27EBF}">
      <dgm:prSet/>
      <dgm:spPr/>
      <dgm:t>
        <a:bodyPr/>
        <a:lstStyle/>
        <a:p>
          <a:endParaRPr lang="en-US"/>
        </a:p>
      </dgm:t>
    </dgm:pt>
    <dgm:pt modelId="{BE0A3685-F057-4592-92C4-B22FFCDABE0D}">
      <dgm:prSet/>
      <dgm:spPr/>
      <dgm:t>
        <a:bodyPr/>
        <a:lstStyle/>
        <a:p>
          <a:r>
            <a:rPr lang="en-IN" dirty="0"/>
            <a:t>Address</a:t>
          </a:r>
          <a:endParaRPr lang="en-US" dirty="0"/>
        </a:p>
      </dgm:t>
    </dgm:pt>
    <dgm:pt modelId="{DAB14ADF-16CC-44C7-8A30-A424D7D4F12E}" type="parTrans" cxnId="{E777C4DF-E6CF-4E86-990F-225118132699}">
      <dgm:prSet/>
      <dgm:spPr/>
      <dgm:t>
        <a:bodyPr/>
        <a:lstStyle/>
        <a:p>
          <a:endParaRPr lang="en-US"/>
        </a:p>
      </dgm:t>
    </dgm:pt>
    <dgm:pt modelId="{74BCBA63-CEFD-49A9-8302-48E9891A25E2}" type="sibTrans" cxnId="{E777C4DF-E6CF-4E86-990F-225118132699}">
      <dgm:prSet/>
      <dgm:spPr/>
      <dgm:t>
        <a:bodyPr/>
        <a:lstStyle/>
        <a:p>
          <a:endParaRPr lang="en-US"/>
        </a:p>
      </dgm:t>
    </dgm:pt>
    <dgm:pt modelId="{68109E1E-A84D-4AE4-A445-6C14CF822F9D}">
      <dgm:prSet/>
      <dgm:spPr/>
      <dgm:t>
        <a:bodyPr/>
        <a:lstStyle/>
        <a:p>
          <a:r>
            <a:rPr lang="en-IN" dirty="0"/>
            <a:t>Date of Acquisition</a:t>
          </a:r>
          <a:endParaRPr lang="en-US" dirty="0"/>
        </a:p>
      </dgm:t>
    </dgm:pt>
    <dgm:pt modelId="{BB350213-4055-4552-B668-C5DDDBB65C01}" type="parTrans" cxnId="{08E379ED-2C6F-49A9-8BBD-BC93E0C51BC2}">
      <dgm:prSet/>
      <dgm:spPr/>
      <dgm:t>
        <a:bodyPr/>
        <a:lstStyle/>
        <a:p>
          <a:endParaRPr lang="en-US"/>
        </a:p>
      </dgm:t>
    </dgm:pt>
    <dgm:pt modelId="{9DD9785B-78AB-489A-9705-772AD02D4527}" type="sibTrans" cxnId="{08E379ED-2C6F-49A9-8BBD-BC93E0C51BC2}">
      <dgm:prSet/>
      <dgm:spPr/>
      <dgm:t>
        <a:bodyPr/>
        <a:lstStyle/>
        <a:p>
          <a:endParaRPr lang="en-US"/>
        </a:p>
      </dgm:t>
    </dgm:pt>
    <dgm:pt modelId="{5F296C9A-4E03-4BEF-9EAD-3E5A25D76220}">
      <dgm:prSet/>
      <dgm:spPr/>
      <dgm:t>
        <a:bodyPr/>
        <a:lstStyle/>
        <a:p>
          <a:r>
            <a:rPr lang="en-IN" dirty="0"/>
            <a:t>Cost</a:t>
          </a:r>
          <a:endParaRPr lang="en-US" dirty="0"/>
        </a:p>
      </dgm:t>
    </dgm:pt>
    <dgm:pt modelId="{B0579C52-4403-4FDC-9C86-F0BC2CE3B986}" type="parTrans" cxnId="{E088AA2E-1849-4D7E-B10E-58BC35C0299D}">
      <dgm:prSet/>
      <dgm:spPr/>
      <dgm:t>
        <a:bodyPr/>
        <a:lstStyle/>
        <a:p>
          <a:endParaRPr lang="en-US"/>
        </a:p>
      </dgm:t>
    </dgm:pt>
    <dgm:pt modelId="{91F4AE5A-239D-497A-AA00-96AD057AE7F6}" type="sibTrans" cxnId="{E088AA2E-1849-4D7E-B10E-58BC35C0299D}">
      <dgm:prSet/>
      <dgm:spPr/>
      <dgm:t>
        <a:bodyPr/>
        <a:lstStyle/>
        <a:p>
          <a:endParaRPr lang="en-US"/>
        </a:p>
      </dgm:t>
    </dgm:pt>
    <dgm:pt modelId="{81C34CB6-84C9-462F-BA09-934D63E29CBA}">
      <dgm:prSet/>
      <dgm:spPr/>
      <dgm:t>
        <a:bodyPr/>
        <a:lstStyle/>
        <a:p>
          <a:r>
            <a:rPr lang="en-IN" dirty="0"/>
            <a:t>Ownership %</a:t>
          </a:r>
          <a:endParaRPr lang="en-US" dirty="0"/>
        </a:p>
      </dgm:t>
    </dgm:pt>
    <dgm:pt modelId="{FB73B71D-5657-4D7F-BECB-68D114B7C27B}" type="parTrans" cxnId="{E0579B8A-40B6-4B34-9FE8-2A7EE8208B5C}">
      <dgm:prSet/>
      <dgm:spPr/>
      <dgm:t>
        <a:bodyPr/>
        <a:lstStyle/>
        <a:p>
          <a:endParaRPr lang="en-US"/>
        </a:p>
      </dgm:t>
    </dgm:pt>
    <dgm:pt modelId="{6160FCC5-0FBB-437C-81DD-7749FCCD98A8}" type="sibTrans" cxnId="{E0579B8A-40B6-4B34-9FE8-2A7EE8208B5C}">
      <dgm:prSet/>
      <dgm:spPr/>
      <dgm:t>
        <a:bodyPr/>
        <a:lstStyle/>
        <a:p>
          <a:endParaRPr lang="en-US"/>
        </a:p>
      </dgm:t>
    </dgm:pt>
    <dgm:pt modelId="{20A10A25-D738-4280-9EC8-0E84028AE14C}" type="pres">
      <dgm:prSet presAssocID="{8704552A-A95C-45EA-8329-8872802B686A}" presName="root" presStyleCnt="0">
        <dgm:presLayoutVars>
          <dgm:dir/>
          <dgm:resizeHandles val="exact"/>
        </dgm:presLayoutVars>
      </dgm:prSet>
      <dgm:spPr/>
    </dgm:pt>
    <dgm:pt modelId="{D81223A7-68A5-4B97-A8AC-9B9C2A072829}" type="pres">
      <dgm:prSet presAssocID="{5921C0A5-9AAD-4AC1-A61B-8E856F9A5B3F}" presName="compNode" presStyleCnt="0"/>
      <dgm:spPr/>
    </dgm:pt>
    <dgm:pt modelId="{F357D680-1683-4F34-9B70-B7F89F291F47}" type="pres">
      <dgm:prSet presAssocID="{5921C0A5-9AAD-4AC1-A61B-8E856F9A5B3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rm scene"/>
        </a:ext>
      </dgm:extLst>
    </dgm:pt>
    <dgm:pt modelId="{BD66EC20-FA36-44ED-86BD-C368F94F87C5}" type="pres">
      <dgm:prSet presAssocID="{5921C0A5-9AAD-4AC1-A61B-8E856F9A5B3F}" presName="spaceRect" presStyleCnt="0"/>
      <dgm:spPr/>
    </dgm:pt>
    <dgm:pt modelId="{9D7EA551-9D70-4A8C-BD43-865B11258051}" type="pres">
      <dgm:prSet presAssocID="{5921C0A5-9AAD-4AC1-A61B-8E856F9A5B3F}" presName="textRect" presStyleLbl="revTx" presStyleIdx="0" presStyleCnt="5">
        <dgm:presLayoutVars>
          <dgm:chMax val="1"/>
          <dgm:chPref val="1"/>
        </dgm:presLayoutVars>
      </dgm:prSet>
      <dgm:spPr/>
    </dgm:pt>
    <dgm:pt modelId="{69CB9730-547D-4D61-A142-4C83909A5A5F}" type="pres">
      <dgm:prSet presAssocID="{E90B0004-8A73-422E-9005-5F8491FCE8D1}" presName="sibTrans" presStyleCnt="0"/>
      <dgm:spPr/>
    </dgm:pt>
    <dgm:pt modelId="{ABF6A446-5855-4B73-8E65-949FC55478D3}" type="pres">
      <dgm:prSet presAssocID="{BE0A3685-F057-4592-92C4-B22FFCDABE0D}" presName="compNode" presStyleCnt="0"/>
      <dgm:spPr/>
    </dgm:pt>
    <dgm:pt modelId="{E9B2F6B5-9A5E-4B42-9AEB-81D46F38B8F1}" type="pres">
      <dgm:prSet presAssocID="{BE0A3685-F057-4592-92C4-B22FFCDABE0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me"/>
        </a:ext>
      </dgm:extLst>
    </dgm:pt>
    <dgm:pt modelId="{CBB7C2B3-3EE7-46A1-8721-5B440AFFBBCE}" type="pres">
      <dgm:prSet presAssocID="{BE0A3685-F057-4592-92C4-B22FFCDABE0D}" presName="spaceRect" presStyleCnt="0"/>
      <dgm:spPr/>
    </dgm:pt>
    <dgm:pt modelId="{15C5308A-7F6C-4C24-9980-21932B719C37}" type="pres">
      <dgm:prSet presAssocID="{BE0A3685-F057-4592-92C4-B22FFCDABE0D}" presName="textRect" presStyleLbl="revTx" presStyleIdx="1" presStyleCnt="5">
        <dgm:presLayoutVars>
          <dgm:chMax val="1"/>
          <dgm:chPref val="1"/>
        </dgm:presLayoutVars>
      </dgm:prSet>
      <dgm:spPr/>
    </dgm:pt>
    <dgm:pt modelId="{D29D8952-AA14-4C46-A4DC-3C13B1DB3D05}" type="pres">
      <dgm:prSet presAssocID="{74BCBA63-CEFD-49A9-8302-48E9891A25E2}" presName="sibTrans" presStyleCnt="0"/>
      <dgm:spPr/>
    </dgm:pt>
    <dgm:pt modelId="{71AA0D58-2558-4D0F-913B-262141302478}" type="pres">
      <dgm:prSet presAssocID="{68109E1E-A84D-4AE4-A445-6C14CF822F9D}" presName="compNode" presStyleCnt="0"/>
      <dgm:spPr/>
    </dgm:pt>
    <dgm:pt modelId="{67AD09A2-4EBD-4903-A2BA-D5ADF06DD51E}" type="pres">
      <dgm:prSet presAssocID="{68109E1E-A84D-4AE4-A445-6C14CF822F9D}" presName="iconRect"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aily calendar with solid fill"/>
        </a:ext>
      </dgm:extLst>
    </dgm:pt>
    <dgm:pt modelId="{35E112DB-F6B3-442E-9825-320920D4C4B7}" type="pres">
      <dgm:prSet presAssocID="{68109E1E-A84D-4AE4-A445-6C14CF822F9D}" presName="spaceRect" presStyleCnt="0"/>
      <dgm:spPr/>
    </dgm:pt>
    <dgm:pt modelId="{13E199B1-63F3-43F9-B76A-A2F36454E105}" type="pres">
      <dgm:prSet presAssocID="{68109E1E-A84D-4AE4-A445-6C14CF822F9D}" presName="textRect" presStyleLbl="revTx" presStyleIdx="2" presStyleCnt="5">
        <dgm:presLayoutVars>
          <dgm:chMax val="1"/>
          <dgm:chPref val="1"/>
        </dgm:presLayoutVars>
      </dgm:prSet>
      <dgm:spPr/>
    </dgm:pt>
    <dgm:pt modelId="{C4658121-23D8-47B0-82FC-64D3F2F69EA2}" type="pres">
      <dgm:prSet presAssocID="{9DD9785B-78AB-489A-9705-772AD02D4527}" presName="sibTrans" presStyleCnt="0"/>
      <dgm:spPr/>
    </dgm:pt>
    <dgm:pt modelId="{F413617E-6BD9-4A50-9ADD-61B42A93E8F7}" type="pres">
      <dgm:prSet presAssocID="{5F296C9A-4E03-4BEF-9EAD-3E5A25D76220}" presName="compNode" presStyleCnt="0"/>
      <dgm:spPr/>
    </dgm:pt>
    <dgm:pt modelId="{852C19AB-6AA1-4C51-8A3A-453456D6407E}" type="pres">
      <dgm:prSet presAssocID="{5F296C9A-4E03-4BEF-9EAD-3E5A25D7622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92944ABC-8EAD-4A53-B295-D2773AFC232E}" type="pres">
      <dgm:prSet presAssocID="{5F296C9A-4E03-4BEF-9EAD-3E5A25D76220}" presName="spaceRect" presStyleCnt="0"/>
      <dgm:spPr/>
    </dgm:pt>
    <dgm:pt modelId="{EE42178B-61D7-4C19-9D6E-01F092140A26}" type="pres">
      <dgm:prSet presAssocID="{5F296C9A-4E03-4BEF-9EAD-3E5A25D76220}" presName="textRect" presStyleLbl="revTx" presStyleIdx="3" presStyleCnt="5">
        <dgm:presLayoutVars>
          <dgm:chMax val="1"/>
          <dgm:chPref val="1"/>
        </dgm:presLayoutVars>
      </dgm:prSet>
      <dgm:spPr/>
    </dgm:pt>
    <dgm:pt modelId="{659ED9B7-51CF-4236-B498-680C43A56B88}" type="pres">
      <dgm:prSet presAssocID="{91F4AE5A-239D-497A-AA00-96AD057AE7F6}" presName="sibTrans" presStyleCnt="0"/>
      <dgm:spPr/>
    </dgm:pt>
    <dgm:pt modelId="{96E62497-1835-4619-84E6-FC7C85F55D97}" type="pres">
      <dgm:prSet presAssocID="{81C34CB6-84C9-462F-BA09-934D63E29CBA}" presName="compNode" presStyleCnt="0"/>
      <dgm:spPr/>
    </dgm:pt>
    <dgm:pt modelId="{664727EE-4577-4EDA-8201-F18296AC2F61}" type="pres">
      <dgm:prSet presAssocID="{81C34CB6-84C9-462F-BA09-934D63E29CB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ustomer Review"/>
        </a:ext>
      </dgm:extLst>
    </dgm:pt>
    <dgm:pt modelId="{55390DB8-2F98-44E7-BFB0-3B5448F2364D}" type="pres">
      <dgm:prSet presAssocID="{81C34CB6-84C9-462F-BA09-934D63E29CBA}" presName="spaceRect" presStyleCnt="0"/>
      <dgm:spPr/>
    </dgm:pt>
    <dgm:pt modelId="{E1EB3EB9-7C00-4485-8498-E811AF3FC489}" type="pres">
      <dgm:prSet presAssocID="{81C34CB6-84C9-462F-BA09-934D63E29CBA}" presName="textRect" presStyleLbl="revTx" presStyleIdx="4" presStyleCnt="5">
        <dgm:presLayoutVars>
          <dgm:chMax val="1"/>
          <dgm:chPref val="1"/>
        </dgm:presLayoutVars>
      </dgm:prSet>
      <dgm:spPr/>
    </dgm:pt>
  </dgm:ptLst>
  <dgm:cxnLst>
    <dgm:cxn modelId="{E51E1C22-9B1C-48E5-B254-2B7B76D27EBF}" srcId="{8704552A-A95C-45EA-8329-8872802B686A}" destId="{5921C0A5-9AAD-4AC1-A61B-8E856F9A5B3F}" srcOrd="0" destOrd="0" parTransId="{D2F69A67-0E8F-4693-9163-B19F154DFD8E}" sibTransId="{E90B0004-8A73-422E-9005-5F8491FCE8D1}"/>
    <dgm:cxn modelId="{82F5522C-21E0-4ED4-A337-BBE5A8408D1D}" type="presOf" srcId="{8704552A-A95C-45EA-8329-8872802B686A}" destId="{20A10A25-D738-4280-9EC8-0E84028AE14C}" srcOrd="0" destOrd="0" presId="urn:microsoft.com/office/officeart/2018/2/layout/IconLabelList"/>
    <dgm:cxn modelId="{B5743D2E-D71F-4ED3-8F25-C5E884FF1394}" type="presOf" srcId="{68109E1E-A84D-4AE4-A445-6C14CF822F9D}" destId="{13E199B1-63F3-43F9-B76A-A2F36454E105}" srcOrd="0" destOrd="0" presId="urn:microsoft.com/office/officeart/2018/2/layout/IconLabelList"/>
    <dgm:cxn modelId="{E088AA2E-1849-4D7E-B10E-58BC35C0299D}" srcId="{8704552A-A95C-45EA-8329-8872802B686A}" destId="{5F296C9A-4E03-4BEF-9EAD-3E5A25D76220}" srcOrd="3" destOrd="0" parTransId="{B0579C52-4403-4FDC-9C86-F0BC2CE3B986}" sibTransId="{91F4AE5A-239D-497A-AA00-96AD057AE7F6}"/>
    <dgm:cxn modelId="{E2DC8B31-E3FA-48EC-A995-5E8CB715FD01}" type="presOf" srcId="{81C34CB6-84C9-462F-BA09-934D63E29CBA}" destId="{E1EB3EB9-7C00-4485-8498-E811AF3FC489}" srcOrd="0" destOrd="0" presId="urn:microsoft.com/office/officeart/2018/2/layout/IconLabelList"/>
    <dgm:cxn modelId="{CF6D7153-C62A-43F1-89E6-C8BFBF17C032}" type="presOf" srcId="{5F296C9A-4E03-4BEF-9EAD-3E5A25D76220}" destId="{EE42178B-61D7-4C19-9D6E-01F092140A26}" srcOrd="0" destOrd="0" presId="urn:microsoft.com/office/officeart/2018/2/layout/IconLabelList"/>
    <dgm:cxn modelId="{E0579B8A-40B6-4B34-9FE8-2A7EE8208B5C}" srcId="{8704552A-A95C-45EA-8329-8872802B686A}" destId="{81C34CB6-84C9-462F-BA09-934D63E29CBA}" srcOrd="4" destOrd="0" parTransId="{FB73B71D-5657-4D7F-BECB-68D114B7C27B}" sibTransId="{6160FCC5-0FBB-437C-81DD-7749FCCD98A8}"/>
    <dgm:cxn modelId="{5DA18BBA-8C7F-4F6D-8F5F-4B03DFA0C73E}" type="presOf" srcId="{BE0A3685-F057-4592-92C4-B22FFCDABE0D}" destId="{15C5308A-7F6C-4C24-9980-21932B719C37}" srcOrd="0" destOrd="0" presId="urn:microsoft.com/office/officeart/2018/2/layout/IconLabelList"/>
    <dgm:cxn modelId="{8590E3D6-B36E-4FBE-9845-83C15C484D7F}" type="presOf" srcId="{5921C0A5-9AAD-4AC1-A61B-8E856F9A5B3F}" destId="{9D7EA551-9D70-4A8C-BD43-865B11258051}" srcOrd="0" destOrd="0" presId="urn:microsoft.com/office/officeart/2018/2/layout/IconLabelList"/>
    <dgm:cxn modelId="{E777C4DF-E6CF-4E86-990F-225118132699}" srcId="{8704552A-A95C-45EA-8329-8872802B686A}" destId="{BE0A3685-F057-4592-92C4-B22FFCDABE0D}" srcOrd="1" destOrd="0" parTransId="{DAB14ADF-16CC-44C7-8A30-A424D7D4F12E}" sibTransId="{74BCBA63-CEFD-49A9-8302-48E9891A25E2}"/>
    <dgm:cxn modelId="{08E379ED-2C6F-49A9-8BBD-BC93E0C51BC2}" srcId="{8704552A-A95C-45EA-8329-8872802B686A}" destId="{68109E1E-A84D-4AE4-A445-6C14CF822F9D}" srcOrd="2" destOrd="0" parTransId="{BB350213-4055-4552-B668-C5DDDBB65C01}" sibTransId="{9DD9785B-78AB-489A-9705-772AD02D4527}"/>
    <dgm:cxn modelId="{361CBA99-9219-4EC4-99F8-CD0E591DBF6D}" type="presParOf" srcId="{20A10A25-D738-4280-9EC8-0E84028AE14C}" destId="{D81223A7-68A5-4B97-A8AC-9B9C2A072829}" srcOrd="0" destOrd="0" presId="urn:microsoft.com/office/officeart/2018/2/layout/IconLabelList"/>
    <dgm:cxn modelId="{4C657FC4-3F61-4684-BB8E-FEB42FA8C72F}" type="presParOf" srcId="{D81223A7-68A5-4B97-A8AC-9B9C2A072829}" destId="{F357D680-1683-4F34-9B70-B7F89F291F47}" srcOrd="0" destOrd="0" presId="urn:microsoft.com/office/officeart/2018/2/layout/IconLabelList"/>
    <dgm:cxn modelId="{AF4D4941-40F4-4AC6-9F63-A99970A290AB}" type="presParOf" srcId="{D81223A7-68A5-4B97-A8AC-9B9C2A072829}" destId="{BD66EC20-FA36-44ED-86BD-C368F94F87C5}" srcOrd="1" destOrd="0" presId="urn:microsoft.com/office/officeart/2018/2/layout/IconLabelList"/>
    <dgm:cxn modelId="{B13BCBE3-673A-42F9-85DD-14B7C6C513D9}" type="presParOf" srcId="{D81223A7-68A5-4B97-A8AC-9B9C2A072829}" destId="{9D7EA551-9D70-4A8C-BD43-865B11258051}" srcOrd="2" destOrd="0" presId="urn:microsoft.com/office/officeart/2018/2/layout/IconLabelList"/>
    <dgm:cxn modelId="{092B089C-8B7D-4375-BD25-2188D51FFC8C}" type="presParOf" srcId="{20A10A25-D738-4280-9EC8-0E84028AE14C}" destId="{69CB9730-547D-4D61-A142-4C83909A5A5F}" srcOrd="1" destOrd="0" presId="urn:microsoft.com/office/officeart/2018/2/layout/IconLabelList"/>
    <dgm:cxn modelId="{23B6E21A-02FB-40EB-AB10-883851B03AB6}" type="presParOf" srcId="{20A10A25-D738-4280-9EC8-0E84028AE14C}" destId="{ABF6A446-5855-4B73-8E65-949FC55478D3}" srcOrd="2" destOrd="0" presId="urn:microsoft.com/office/officeart/2018/2/layout/IconLabelList"/>
    <dgm:cxn modelId="{15E42AFE-937F-4B58-A0F0-9A1042D6E0BE}" type="presParOf" srcId="{ABF6A446-5855-4B73-8E65-949FC55478D3}" destId="{E9B2F6B5-9A5E-4B42-9AEB-81D46F38B8F1}" srcOrd="0" destOrd="0" presId="urn:microsoft.com/office/officeart/2018/2/layout/IconLabelList"/>
    <dgm:cxn modelId="{A9775E9F-6C03-4DD2-B6A4-739471C12650}" type="presParOf" srcId="{ABF6A446-5855-4B73-8E65-949FC55478D3}" destId="{CBB7C2B3-3EE7-46A1-8721-5B440AFFBBCE}" srcOrd="1" destOrd="0" presId="urn:microsoft.com/office/officeart/2018/2/layout/IconLabelList"/>
    <dgm:cxn modelId="{B9995511-E7AB-486A-8680-57102B2E9D8E}" type="presParOf" srcId="{ABF6A446-5855-4B73-8E65-949FC55478D3}" destId="{15C5308A-7F6C-4C24-9980-21932B719C37}" srcOrd="2" destOrd="0" presId="urn:microsoft.com/office/officeart/2018/2/layout/IconLabelList"/>
    <dgm:cxn modelId="{6C5FDC7B-8F73-4D56-A17E-34D12326AFF3}" type="presParOf" srcId="{20A10A25-D738-4280-9EC8-0E84028AE14C}" destId="{D29D8952-AA14-4C46-A4DC-3C13B1DB3D05}" srcOrd="3" destOrd="0" presId="urn:microsoft.com/office/officeart/2018/2/layout/IconLabelList"/>
    <dgm:cxn modelId="{55CDCFF1-FAF8-43FE-A024-588053C67B8D}" type="presParOf" srcId="{20A10A25-D738-4280-9EC8-0E84028AE14C}" destId="{71AA0D58-2558-4D0F-913B-262141302478}" srcOrd="4" destOrd="0" presId="urn:microsoft.com/office/officeart/2018/2/layout/IconLabelList"/>
    <dgm:cxn modelId="{BEDEAA8B-BAA5-409E-8CB2-04FA894AD0DF}" type="presParOf" srcId="{71AA0D58-2558-4D0F-913B-262141302478}" destId="{67AD09A2-4EBD-4903-A2BA-D5ADF06DD51E}" srcOrd="0" destOrd="0" presId="urn:microsoft.com/office/officeart/2018/2/layout/IconLabelList"/>
    <dgm:cxn modelId="{93A7350B-B1A7-402E-89DC-AE059E0947E1}" type="presParOf" srcId="{71AA0D58-2558-4D0F-913B-262141302478}" destId="{35E112DB-F6B3-442E-9825-320920D4C4B7}" srcOrd="1" destOrd="0" presId="urn:microsoft.com/office/officeart/2018/2/layout/IconLabelList"/>
    <dgm:cxn modelId="{CD26C288-C332-47EE-BEBF-AF46587B6E9B}" type="presParOf" srcId="{71AA0D58-2558-4D0F-913B-262141302478}" destId="{13E199B1-63F3-43F9-B76A-A2F36454E105}" srcOrd="2" destOrd="0" presId="urn:microsoft.com/office/officeart/2018/2/layout/IconLabelList"/>
    <dgm:cxn modelId="{EC55E185-3AD0-4339-B701-F86A457A1B1D}" type="presParOf" srcId="{20A10A25-D738-4280-9EC8-0E84028AE14C}" destId="{C4658121-23D8-47B0-82FC-64D3F2F69EA2}" srcOrd="5" destOrd="0" presId="urn:microsoft.com/office/officeart/2018/2/layout/IconLabelList"/>
    <dgm:cxn modelId="{F8FAC14D-4532-4E3A-900E-A0FE23816546}" type="presParOf" srcId="{20A10A25-D738-4280-9EC8-0E84028AE14C}" destId="{F413617E-6BD9-4A50-9ADD-61B42A93E8F7}" srcOrd="6" destOrd="0" presId="urn:microsoft.com/office/officeart/2018/2/layout/IconLabelList"/>
    <dgm:cxn modelId="{FBD4491B-3D24-47B9-AC52-B0DA52A23001}" type="presParOf" srcId="{F413617E-6BD9-4A50-9ADD-61B42A93E8F7}" destId="{852C19AB-6AA1-4C51-8A3A-453456D6407E}" srcOrd="0" destOrd="0" presId="urn:microsoft.com/office/officeart/2018/2/layout/IconLabelList"/>
    <dgm:cxn modelId="{4BD1A0E7-9592-4638-8D4F-C61AE46FD4CE}" type="presParOf" srcId="{F413617E-6BD9-4A50-9ADD-61B42A93E8F7}" destId="{92944ABC-8EAD-4A53-B295-D2773AFC232E}" srcOrd="1" destOrd="0" presId="urn:microsoft.com/office/officeart/2018/2/layout/IconLabelList"/>
    <dgm:cxn modelId="{847CD62E-89EB-4B49-A4B7-8F5B879C786B}" type="presParOf" srcId="{F413617E-6BD9-4A50-9ADD-61B42A93E8F7}" destId="{EE42178B-61D7-4C19-9D6E-01F092140A26}" srcOrd="2" destOrd="0" presId="urn:microsoft.com/office/officeart/2018/2/layout/IconLabelList"/>
    <dgm:cxn modelId="{0B3AABD3-817E-4F87-8CC3-2E29954F6E96}" type="presParOf" srcId="{20A10A25-D738-4280-9EC8-0E84028AE14C}" destId="{659ED9B7-51CF-4236-B498-680C43A56B88}" srcOrd="7" destOrd="0" presId="urn:microsoft.com/office/officeart/2018/2/layout/IconLabelList"/>
    <dgm:cxn modelId="{770B75EC-37A0-4539-85E2-DAD5F2420A03}" type="presParOf" srcId="{20A10A25-D738-4280-9EC8-0E84028AE14C}" destId="{96E62497-1835-4619-84E6-FC7C85F55D97}" srcOrd="8" destOrd="0" presId="urn:microsoft.com/office/officeart/2018/2/layout/IconLabelList"/>
    <dgm:cxn modelId="{CDDFA5EB-380F-4606-ADDF-4416D0CDBD32}" type="presParOf" srcId="{96E62497-1835-4619-84E6-FC7C85F55D97}" destId="{664727EE-4577-4EDA-8201-F18296AC2F61}" srcOrd="0" destOrd="0" presId="urn:microsoft.com/office/officeart/2018/2/layout/IconLabelList"/>
    <dgm:cxn modelId="{C2789881-9882-464E-8947-DC9D30A69F62}" type="presParOf" srcId="{96E62497-1835-4619-84E6-FC7C85F55D97}" destId="{55390DB8-2F98-44E7-BFB0-3B5448F2364D}" srcOrd="1" destOrd="0" presId="urn:microsoft.com/office/officeart/2018/2/layout/IconLabelList"/>
    <dgm:cxn modelId="{05E7DC48-F038-4B4C-AD2B-26C442D94FA3}" type="presParOf" srcId="{96E62497-1835-4619-84E6-FC7C85F55D97}" destId="{E1EB3EB9-7C00-4485-8498-E811AF3FC489}"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4C71C4-EACD-4470-A8D5-FEB118C6CAE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42AD52F-FF69-4075-8803-23AF2103A191}">
      <dgm:prSet/>
      <dgm:spPr/>
      <dgm:t>
        <a:bodyPr/>
        <a:lstStyle/>
        <a:p>
          <a:r>
            <a:rPr lang="en-IN"/>
            <a:t>1</a:t>
          </a:r>
          <a:r>
            <a:rPr lang="en-IN" b="1"/>
            <a:t>.         </a:t>
          </a:r>
          <a:r>
            <a:rPr lang="en-IN" b="1" u="sng"/>
            <a:t>Resident </a:t>
          </a:r>
          <a:r>
            <a:rPr lang="en-IN" u="sng"/>
            <a:t>:</a:t>
          </a:r>
          <a:endParaRPr lang="en-US"/>
        </a:p>
      </dgm:t>
    </dgm:pt>
    <dgm:pt modelId="{6214015D-117A-4BD4-9069-C3684CB9CFC7}" type="parTrans" cxnId="{FDA4E131-AA27-4F1F-B9D2-34AA04C9EF6E}">
      <dgm:prSet/>
      <dgm:spPr/>
      <dgm:t>
        <a:bodyPr/>
        <a:lstStyle/>
        <a:p>
          <a:endParaRPr lang="en-US"/>
        </a:p>
      </dgm:t>
    </dgm:pt>
    <dgm:pt modelId="{5D92C120-838B-44A0-8CEE-2DFA0E3A5358}" type="sibTrans" cxnId="{FDA4E131-AA27-4F1F-B9D2-34AA04C9EF6E}">
      <dgm:prSet/>
      <dgm:spPr/>
      <dgm:t>
        <a:bodyPr/>
        <a:lstStyle/>
        <a:p>
          <a:endParaRPr lang="en-US"/>
        </a:p>
      </dgm:t>
    </dgm:pt>
    <dgm:pt modelId="{0D34BBEA-5AE6-4B59-9ADE-EEFBA4673125}">
      <dgm:prSet/>
      <dgm:spPr/>
      <dgm:t>
        <a:bodyPr/>
        <a:lstStyle/>
        <a:p>
          <a:r>
            <a:rPr lang="en-IN" dirty="0"/>
            <a:t>a. Resident (Ordinarily Resident) (ROR)</a:t>
          </a:r>
          <a:endParaRPr lang="en-US" dirty="0"/>
        </a:p>
      </dgm:t>
    </dgm:pt>
    <dgm:pt modelId="{76BD54FF-8C26-4D77-8DBB-6094C1BC2257}" type="parTrans" cxnId="{EB89D89B-4A82-43C1-B4BC-25207EAB8AC5}">
      <dgm:prSet/>
      <dgm:spPr/>
      <dgm:t>
        <a:bodyPr/>
        <a:lstStyle/>
        <a:p>
          <a:endParaRPr lang="en-US"/>
        </a:p>
      </dgm:t>
    </dgm:pt>
    <dgm:pt modelId="{F38B8059-5D26-4976-B8CB-747BFB6B45F4}" type="sibTrans" cxnId="{EB89D89B-4A82-43C1-B4BC-25207EAB8AC5}">
      <dgm:prSet/>
      <dgm:spPr/>
      <dgm:t>
        <a:bodyPr/>
        <a:lstStyle/>
        <a:p>
          <a:endParaRPr lang="en-US"/>
        </a:p>
      </dgm:t>
    </dgm:pt>
    <dgm:pt modelId="{3DEFE472-625E-4383-8DC0-5D2DB01C91C7}">
      <dgm:prSet/>
      <dgm:spPr/>
      <dgm:t>
        <a:bodyPr/>
        <a:lstStyle/>
        <a:p>
          <a:r>
            <a:rPr lang="en-US" dirty="0"/>
            <a:t>b. </a:t>
          </a:r>
          <a:r>
            <a:rPr lang="en-IN" dirty="0"/>
            <a:t>Resident but Not Ordinarily Resident (RNOR)</a:t>
          </a:r>
          <a:endParaRPr lang="en-US" dirty="0"/>
        </a:p>
      </dgm:t>
    </dgm:pt>
    <dgm:pt modelId="{8F80A518-6CCE-4199-9CB2-C54F3B4FC955}" type="parTrans" cxnId="{B0859AFA-EE18-4D59-BFFB-51C3756344D9}">
      <dgm:prSet/>
      <dgm:spPr/>
      <dgm:t>
        <a:bodyPr/>
        <a:lstStyle/>
        <a:p>
          <a:endParaRPr lang="en-US"/>
        </a:p>
      </dgm:t>
    </dgm:pt>
    <dgm:pt modelId="{A145ACDD-242C-43E4-A899-0BD759BBF6A6}" type="sibTrans" cxnId="{B0859AFA-EE18-4D59-BFFB-51C3756344D9}">
      <dgm:prSet/>
      <dgm:spPr/>
      <dgm:t>
        <a:bodyPr/>
        <a:lstStyle/>
        <a:p>
          <a:endParaRPr lang="en-US"/>
        </a:p>
      </dgm:t>
    </dgm:pt>
    <dgm:pt modelId="{7C7A6BB0-286E-435A-B424-615CC045E8C8}">
      <dgm:prSet/>
      <dgm:spPr/>
      <dgm:t>
        <a:bodyPr/>
        <a:lstStyle/>
        <a:p>
          <a:r>
            <a:rPr lang="en-US"/>
            <a:t>2.	</a:t>
          </a:r>
          <a:r>
            <a:rPr lang="en-US" b="1"/>
            <a:t>Non Resident</a:t>
          </a:r>
          <a:endParaRPr lang="en-US"/>
        </a:p>
      </dgm:t>
    </dgm:pt>
    <dgm:pt modelId="{F6E6C327-C9F8-4C84-BF1D-C72797CE4725}" type="parTrans" cxnId="{DAE868B9-0633-4DBA-8FDF-8D6DB471BFCB}">
      <dgm:prSet/>
      <dgm:spPr/>
      <dgm:t>
        <a:bodyPr/>
        <a:lstStyle/>
        <a:p>
          <a:endParaRPr lang="en-US"/>
        </a:p>
      </dgm:t>
    </dgm:pt>
    <dgm:pt modelId="{A01C0E02-0DBC-403C-9A1E-0488E6FE4F1F}" type="sibTrans" cxnId="{DAE868B9-0633-4DBA-8FDF-8D6DB471BFCB}">
      <dgm:prSet/>
      <dgm:spPr/>
      <dgm:t>
        <a:bodyPr/>
        <a:lstStyle/>
        <a:p>
          <a:endParaRPr lang="en-US"/>
        </a:p>
      </dgm:t>
    </dgm:pt>
    <dgm:pt modelId="{17C64217-8D24-4820-8AE1-8D749F03A2CD}" type="pres">
      <dgm:prSet presAssocID="{4D4C71C4-EACD-4470-A8D5-FEB118C6CAEF}" presName="linear" presStyleCnt="0">
        <dgm:presLayoutVars>
          <dgm:dir/>
          <dgm:animLvl val="lvl"/>
          <dgm:resizeHandles val="exact"/>
        </dgm:presLayoutVars>
      </dgm:prSet>
      <dgm:spPr/>
    </dgm:pt>
    <dgm:pt modelId="{5741929B-5ED3-4C6A-A828-FEA516AA1ABB}" type="pres">
      <dgm:prSet presAssocID="{F42AD52F-FF69-4075-8803-23AF2103A191}" presName="parentLin" presStyleCnt="0"/>
      <dgm:spPr/>
    </dgm:pt>
    <dgm:pt modelId="{25A8DA4E-2E69-432E-8482-A158009018A5}" type="pres">
      <dgm:prSet presAssocID="{F42AD52F-FF69-4075-8803-23AF2103A191}" presName="parentLeftMargin" presStyleLbl="node1" presStyleIdx="0" presStyleCnt="2"/>
      <dgm:spPr/>
    </dgm:pt>
    <dgm:pt modelId="{B0BEC20B-ABE7-4147-BA31-E9E3A4DECE84}" type="pres">
      <dgm:prSet presAssocID="{F42AD52F-FF69-4075-8803-23AF2103A191}" presName="parentText" presStyleLbl="node1" presStyleIdx="0" presStyleCnt="2">
        <dgm:presLayoutVars>
          <dgm:chMax val="0"/>
          <dgm:bulletEnabled val="1"/>
        </dgm:presLayoutVars>
      </dgm:prSet>
      <dgm:spPr/>
    </dgm:pt>
    <dgm:pt modelId="{D19038C0-2D2D-456A-9559-5C5CDDDBB4B9}" type="pres">
      <dgm:prSet presAssocID="{F42AD52F-FF69-4075-8803-23AF2103A191}" presName="negativeSpace" presStyleCnt="0"/>
      <dgm:spPr/>
    </dgm:pt>
    <dgm:pt modelId="{631B2B10-46A1-4BB8-9863-512C6DFCE91D}" type="pres">
      <dgm:prSet presAssocID="{F42AD52F-FF69-4075-8803-23AF2103A191}" presName="childText" presStyleLbl="conFgAcc1" presStyleIdx="0" presStyleCnt="2">
        <dgm:presLayoutVars>
          <dgm:bulletEnabled val="1"/>
        </dgm:presLayoutVars>
      </dgm:prSet>
      <dgm:spPr/>
    </dgm:pt>
    <dgm:pt modelId="{064E7FE9-9255-4820-97E8-8A48FD612FE5}" type="pres">
      <dgm:prSet presAssocID="{5D92C120-838B-44A0-8CEE-2DFA0E3A5358}" presName="spaceBetweenRectangles" presStyleCnt="0"/>
      <dgm:spPr/>
    </dgm:pt>
    <dgm:pt modelId="{7CFC53F7-2F3E-46E8-A9F9-1C5CC2522697}" type="pres">
      <dgm:prSet presAssocID="{7C7A6BB0-286E-435A-B424-615CC045E8C8}" presName="parentLin" presStyleCnt="0"/>
      <dgm:spPr/>
    </dgm:pt>
    <dgm:pt modelId="{990304F9-F893-4A55-B719-4437DF9E6C62}" type="pres">
      <dgm:prSet presAssocID="{7C7A6BB0-286E-435A-B424-615CC045E8C8}" presName="parentLeftMargin" presStyleLbl="node1" presStyleIdx="0" presStyleCnt="2"/>
      <dgm:spPr/>
    </dgm:pt>
    <dgm:pt modelId="{BE76990D-24F2-446D-9140-3D91EBF7A8E1}" type="pres">
      <dgm:prSet presAssocID="{7C7A6BB0-286E-435A-B424-615CC045E8C8}" presName="parentText" presStyleLbl="node1" presStyleIdx="1" presStyleCnt="2">
        <dgm:presLayoutVars>
          <dgm:chMax val="0"/>
          <dgm:bulletEnabled val="1"/>
        </dgm:presLayoutVars>
      </dgm:prSet>
      <dgm:spPr/>
    </dgm:pt>
    <dgm:pt modelId="{7DD835F7-AAA7-4C9B-B7FA-3D9398CA19B3}" type="pres">
      <dgm:prSet presAssocID="{7C7A6BB0-286E-435A-B424-615CC045E8C8}" presName="negativeSpace" presStyleCnt="0"/>
      <dgm:spPr/>
    </dgm:pt>
    <dgm:pt modelId="{E37128FE-2E03-49AA-9231-D8009A2CBDE7}" type="pres">
      <dgm:prSet presAssocID="{7C7A6BB0-286E-435A-B424-615CC045E8C8}" presName="childText" presStyleLbl="conFgAcc1" presStyleIdx="1" presStyleCnt="2">
        <dgm:presLayoutVars>
          <dgm:bulletEnabled val="1"/>
        </dgm:presLayoutVars>
      </dgm:prSet>
      <dgm:spPr/>
    </dgm:pt>
  </dgm:ptLst>
  <dgm:cxnLst>
    <dgm:cxn modelId="{F402492F-EC99-4A34-9127-77C0412A020A}" type="presOf" srcId="{3DEFE472-625E-4383-8DC0-5D2DB01C91C7}" destId="{631B2B10-46A1-4BB8-9863-512C6DFCE91D}" srcOrd="0" destOrd="1" presId="urn:microsoft.com/office/officeart/2005/8/layout/list1"/>
    <dgm:cxn modelId="{FDA4E131-AA27-4F1F-B9D2-34AA04C9EF6E}" srcId="{4D4C71C4-EACD-4470-A8D5-FEB118C6CAEF}" destId="{F42AD52F-FF69-4075-8803-23AF2103A191}" srcOrd="0" destOrd="0" parTransId="{6214015D-117A-4BD4-9069-C3684CB9CFC7}" sibTransId="{5D92C120-838B-44A0-8CEE-2DFA0E3A5358}"/>
    <dgm:cxn modelId="{561F9E6A-0214-450A-BB01-F71142A8F946}" type="presOf" srcId="{4D4C71C4-EACD-4470-A8D5-FEB118C6CAEF}" destId="{17C64217-8D24-4820-8AE1-8D749F03A2CD}" srcOrd="0" destOrd="0" presId="urn:microsoft.com/office/officeart/2005/8/layout/list1"/>
    <dgm:cxn modelId="{C44CD14B-6FCA-49E4-85B9-18FBDC434DD5}" type="presOf" srcId="{F42AD52F-FF69-4075-8803-23AF2103A191}" destId="{25A8DA4E-2E69-432E-8482-A158009018A5}" srcOrd="0" destOrd="0" presId="urn:microsoft.com/office/officeart/2005/8/layout/list1"/>
    <dgm:cxn modelId="{A51A237F-A2DD-4A0E-859A-84B2C31EBADA}" type="presOf" srcId="{7C7A6BB0-286E-435A-B424-615CC045E8C8}" destId="{990304F9-F893-4A55-B719-4437DF9E6C62}" srcOrd="0" destOrd="0" presId="urn:microsoft.com/office/officeart/2005/8/layout/list1"/>
    <dgm:cxn modelId="{EB89D89B-4A82-43C1-B4BC-25207EAB8AC5}" srcId="{F42AD52F-FF69-4075-8803-23AF2103A191}" destId="{0D34BBEA-5AE6-4B59-9ADE-EEFBA4673125}" srcOrd="0" destOrd="0" parTransId="{76BD54FF-8C26-4D77-8DBB-6094C1BC2257}" sibTransId="{F38B8059-5D26-4976-B8CB-747BFB6B45F4}"/>
    <dgm:cxn modelId="{DAE868B9-0633-4DBA-8FDF-8D6DB471BFCB}" srcId="{4D4C71C4-EACD-4470-A8D5-FEB118C6CAEF}" destId="{7C7A6BB0-286E-435A-B424-615CC045E8C8}" srcOrd="1" destOrd="0" parTransId="{F6E6C327-C9F8-4C84-BF1D-C72797CE4725}" sibTransId="{A01C0E02-0DBC-403C-9A1E-0488E6FE4F1F}"/>
    <dgm:cxn modelId="{A98027DB-68F5-419A-BEAB-FF97DAE3FDDF}" type="presOf" srcId="{7C7A6BB0-286E-435A-B424-615CC045E8C8}" destId="{BE76990D-24F2-446D-9140-3D91EBF7A8E1}" srcOrd="1" destOrd="0" presId="urn:microsoft.com/office/officeart/2005/8/layout/list1"/>
    <dgm:cxn modelId="{5D164DDF-70DB-424F-870C-D87186C6FF74}" type="presOf" srcId="{F42AD52F-FF69-4075-8803-23AF2103A191}" destId="{B0BEC20B-ABE7-4147-BA31-E9E3A4DECE84}" srcOrd="1" destOrd="0" presId="urn:microsoft.com/office/officeart/2005/8/layout/list1"/>
    <dgm:cxn modelId="{8C7FBFE9-3709-4ADA-8413-202171FC13C4}" type="presOf" srcId="{0D34BBEA-5AE6-4B59-9ADE-EEFBA4673125}" destId="{631B2B10-46A1-4BB8-9863-512C6DFCE91D}" srcOrd="0" destOrd="0" presId="urn:microsoft.com/office/officeart/2005/8/layout/list1"/>
    <dgm:cxn modelId="{B0859AFA-EE18-4D59-BFFB-51C3756344D9}" srcId="{0D34BBEA-5AE6-4B59-9ADE-EEFBA4673125}" destId="{3DEFE472-625E-4383-8DC0-5D2DB01C91C7}" srcOrd="0" destOrd="0" parTransId="{8F80A518-6CCE-4199-9CB2-C54F3B4FC955}" sibTransId="{A145ACDD-242C-43E4-A899-0BD759BBF6A6}"/>
    <dgm:cxn modelId="{35C88E39-2D06-42C5-8A6C-6926C6B2D3A5}" type="presParOf" srcId="{17C64217-8D24-4820-8AE1-8D749F03A2CD}" destId="{5741929B-5ED3-4C6A-A828-FEA516AA1ABB}" srcOrd="0" destOrd="0" presId="urn:microsoft.com/office/officeart/2005/8/layout/list1"/>
    <dgm:cxn modelId="{030694DA-644D-4180-BD80-2CF1815AD2E6}" type="presParOf" srcId="{5741929B-5ED3-4C6A-A828-FEA516AA1ABB}" destId="{25A8DA4E-2E69-432E-8482-A158009018A5}" srcOrd="0" destOrd="0" presId="urn:microsoft.com/office/officeart/2005/8/layout/list1"/>
    <dgm:cxn modelId="{05E86BB4-2290-4F16-BFF9-7E208EBEA5F0}" type="presParOf" srcId="{5741929B-5ED3-4C6A-A828-FEA516AA1ABB}" destId="{B0BEC20B-ABE7-4147-BA31-E9E3A4DECE84}" srcOrd="1" destOrd="0" presId="urn:microsoft.com/office/officeart/2005/8/layout/list1"/>
    <dgm:cxn modelId="{5018140F-AB34-4CD9-841A-CB371F34032F}" type="presParOf" srcId="{17C64217-8D24-4820-8AE1-8D749F03A2CD}" destId="{D19038C0-2D2D-456A-9559-5C5CDDDBB4B9}" srcOrd="1" destOrd="0" presId="urn:microsoft.com/office/officeart/2005/8/layout/list1"/>
    <dgm:cxn modelId="{46C16B65-0821-4212-8104-EE754D667F84}" type="presParOf" srcId="{17C64217-8D24-4820-8AE1-8D749F03A2CD}" destId="{631B2B10-46A1-4BB8-9863-512C6DFCE91D}" srcOrd="2" destOrd="0" presId="urn:microsoft.com/office/officeart/2005/8/layout/list1"/>
    <dgm:cxn modelId="{3C9CE1D6-8307-42EA-B448-B970B3ECCC62}" type="presParOf" srcId="{17C64217-8D24-4820-8AE1-8D749F03A2CD}" destId="{064E7FE9-9255-4820-97E8-8A48FD612FE5}" srcOrd="3" destOrd="0" presId="urn:microsoft.com/office/officeart/2005/8/layout/list1"/>
    <dgm:cxn modelId="{4B1FD341-D7AB-4A0A-AB85-E39305BF0FF8}" type="presParOf" srcId="{17C64217-8D24-4820-8AE1-8D749F03A2CD}" destId="{7CFC53F7-2F3E-46E8-A9F9-1C5CC2522697}" srcOrd="4" destOrd="0" presId="urn:microsoft.com/office/officeart/2005/8/layout/list1"/>
    <dgm:cxn modelId="{04949DC0-B93E-4271-8FEA-957DACB13346}" type="presParOf" srcId="{7CFC53F7-2F3E-46E8-A9F9-1C5CC2522697}" destId="{990304F9-F893-4A55-B719-4437DF9E6C62}" srcOrd="0" destOrd="0" presId="urn:microsoft.com/office/officeart/2005/8/layout/list1"/>
    <dgm:cxn modelId="{370236C3-BB49-4CCA-8C36-32E134DFF64F}" type="presParOf" srcId="{7CFC53F7-2F3E-46E8-A9F9-1C5CC2522697}" destId="{BE76990D-24F2-446D-9140-3D91EBF7A8E1}" srcOrd="1" destOrd="0" presId="urn:microsoft.com/office/officeart/2005/8/layout/list1"/>
    <dgm:cxn modelId="{3EC93826-AAB4-4E0D-8756-1CA990BAA589}" type="presParOf" srcId="{17C64217-8D24-4820-8AE1-8D749F03A2CD}" destId="{7DD835F7-AAA7-4C9B-B7FA-3D9398CA19B3}" srcOrd="5" destOrd="0" presId="urn:microsoft.com/office/officeart/2005/8/layout/list1"/>
    <dgm:cxn modelId="{C7E5230C-B192-454E-9D10-14D7F2BE7EDE}" type="presParOf" srcId="{17C64217-8D24-4820-8AE1-8D749F03A2CD}" destId="{E37128FE-2E03-49AA-9231-D8009A2CBDE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F94B0A-F021-4A72-A1C4-DBB11AAE543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96E5F1D-344E-40AE-A68B-C809CA6793B6}">
      <dgm:prSet/>
      <dgm:spPr/>
      <dgm:t>
        <a:bodyPr/>
        <a:lstStyle/>
        <a:p>
          <a:r>
            <a:rPr lang="en-US" dirty="0"/>
            <a:t>If satisfies both the conditions :</a:t>
          </a:r>
        </a:p>
      </dgm:t>
    </dgm:pt>
    <dgm:pt modelId="{507C57EA-4E7B-4709-8670-22F5F149CCBD}" type="parTrans" cxnId="{5C947E8F-8FAC-4689-B1F1-30E83ED3426C}">
      <dgm:prSet/>
      <dgm:spPr/>
      <dgm:t>
        <a:bodyPr/>
        <a:lstStyle/>
        <a:p>
          <a:endParaRPr lang="en-US"/>
        </a:p>
      </dgm:t>
    </dgm:pt>
    <dgm:pt modelId="{A4614253-2953-481B-9EAA-CC884A44FD02}" type="sibTrans" cxnId="{5C947E8F-8FAC-4689-B1F1-30E83ED3426C}">
      <dgm:prSet/>
      <dgm:spPr/>
      <dgm:t>
        <a:bodyPr/>
        <a:lstStyle/>
        <a:p>
          <a:endParaRPr lang="en-US"/>
        </a:p>
      </dgm:t>
    </dgm:pt>
    <dgm:pt modelId="{C3A24B8D-C994-446B-8734-C1E53E421431}">
      <dgm:prSet/>
      <dgm:spPr/>
      <dgm:t>
        <a:bodyPr/>
        <a:lstStyle/>
        <a:p>
          <a:r>
            <a:rPr lang="en-IN" dirty="0"/>
            <a:t>He is a </a:t>
          </a:r>
          <a:r>
            <a:rPr lang="en-IN" dirty="0">
              <a:solidFill>
                <a:schemeClr val="accent1"/>
              </a:solidFill>
            </a:rPr>
            <a:t>resident</a:t>
          </a:r>
          <a:r>
            <a:rPr lang="en-IN" dirty="0"/>
            <a:t> in </a:t>
          </a:r>
          <a:r>
            <a:rPr lang="en-IN" dirty="0" err="1"/>
            <a:t>atleast</a:t>
          </a:r>
          <a:r>
            <a:rPr lang="en-IN" dirty="0"/>
            <a:t> any 2 out of the 10 </a:t>
          </a:r>
          <a:r>
            <a:rPr lang="en-IN" dirty="0" err="1"/>
            <a:t>Preceeding</a:t>
          </a:r>
          <a:r>
            <a:rPr lang="en-IN" dirty="0"/>
            <a:t> tax Years immediately preceding the relevant tax year</a:t>
          </a:r>
          <a:endParaRPr lang="en-US" dirty="0"/>
        </a:p>
      </dgm:t>
    </dgm:pt>
    <dgm:pt modelId="{4796AFCC-7600-4BAA-B8DF-5ABDE4CA805E}" type="parTrans" cxnId="{7B8A4E88-3612-4529-BD03-7CD6786C44EB}">
      <dgm:prSet/>
      <dgm:spPr/>
      <dgm:t>
        <a:bodyPr/>
        <a:lstStyle/>
        <a:p>
          <a:endParaRPr lang="en-US"/>
        </a:p>
      </dgm:t>
    </dgm:pt>
    <dgm:pt modelId="{F892E4E7-C882-41D7-AB39-47A69F37578B}" type="sibTrans" cxnId="{7B8A4E88-3612-4529-BD03-7CD6786C44EB}">
      <dgm:prSet/>
      <dgm:spPr/>
      <dgm:t>
        <a:bodyPr/>
        <a:lstStyle/>
        <a:p>
          <a:endParaRPr lang="en-US"/>
        </a:p>
      </dgm:t>
    </dgm:pt>
    <dgm:pt modelId="{69F8C7ED-49B2-4ABA-88D8-52E4C8B803A4}">
      <dgm:prSet/>
      <dgm:spPr/>
      <dgm:t>
        <a:bodyPr/>
        <a:lstStyle/>
        <a:p>
          <a:r>
            <a:rPr lang="en-IN" dirty="0"/>
            <a:t>He </a:t>
          </a:r>
          <a:r>
            <a:rPr lang="en-IN" dirty="0">
              <a:solidFill>
                <a:schemeClr val="accent1"/>
              </a:solidFill>
            </a:rPr>
            <a:t>has been in India </a:t>
          </a:r>
          <a:r>
            <a:rPr lang="en-IN" dirty="0"/>
            <a:t>for 730 Days or more during the 7 previous tax years immediately preceding the relevant tax year.</a:t>
          </a:r>
          <a:endParaRPr lang="en-US" dirty="0"/>
        </a:p>
      </dgm:t>
    </dgm:pt>
    <dgm:pt modelId="{E4B094A4-9E10-43E6-B2D8-CB4B094B8A74}" type="parTrans" cxnId="{B7EEC1D4-BC86-486F-954A-B7F68B440757}">
      <dgm:prSet/>
      <dgm:spPr/>
      <dgm:t>
        <a:bodyPr/>
        <a:lstStyle/>
        <a:p>
          <a:endParaRPr lang="en-US"/>
        </a:p>
      </dgm:t>
    </dgm:pt>
    <dgm:pt modelId="{6ABA80EE-BBF8-4598-84F9-2E6BDA1EAB35}" type="sibTrans" cxnId="{B7EEC1D4-BC86-486F-954A-B7F68B440757}">
      <dgm:prSet/>
      <dgm:spPr/>
      <dgm:t>
        <a:bodyPr/>
        <a:lstStyle/>
        <a:p>
          <a:endParaRPr lang="en-US"/>
        </a:p>
      </dgm:t>
    </dgm:pt>
    <dgm:pt modelId="{C037BBFA-A091-40A6-A2CA-2CD14940D992}" type="pres">
      <dgm:prSet presAssocID="{18F94B0A-F021-4A72-A1C4-DBB11AAE5438}" presName="linear" presStyleCnt="0">
        <dgm:presLayoutVars>
          <dgm:animLvl val="lvl"/>
          <dgm:resizeHandles val="exact"/>
        </dgm:presLayoutVars>
      </dgm:prSet>
      <dgm:spPr/>
    </dgm:pt>
    <dgm:pt modelId="{450B931C-1647-4CF6-816F-BD2DA8140300}" type="pres">
      <dgm:prSet presAssocID="{296E5F1D-344E-40AE-A68B-C809CA6793B6}" presName="parentText" presStyleLbl="node1" presStyleIdx="0" presStyleCnt="1">
        <dgm:presLayoutVars>
          <dgm:chMax val="0"/>
          <dgm:bulletEnabled val="1"/>
        </dgm:presLayoutVars>
      </dgm:prSet>
      <dgm:spPr/>
    </dgm:pt>
    <dgm:pt modelId="{4231DD8D-39B9-4042-A8D6-FD0500A1CE65}" type="pres">
      <dgm:prSet presAssocID="{296E5F1D-344E-40AE-A68B-C809CA6793B6}" presName="childText" presStyleLbl="revTx" presStyleIdx="0" presStyleCnt="1">
        <dgm:presLayoutVars>
          <dgm:bulletEnabled val="1"/>
        </dgm:presLayoutVars>
      </dgm:prSet>
      <dgm:spPr/>
    </dgm:pt>
  </dgm:ptLst>
  <dgm:cxnLst>
    <dgm:cxn modelId="{E7650201-2AF7-4DFA-A885-61BA44C14806}" type="presOf" srcId="{296E5F1D-344E-40AE-A68B-C809CA6793B6}" destId="{450B931C-1647-4CF6-816F-BD2DA8140300}" srcOrd="0" destOrd="0" presId="urn:microsoft.com/office/officeart/2005/8/layout/vList2"/>
    <dgm:cxn modelId="{562F440D-54CB-4862-B069-1F38EA7970ED}" type="presOf" srcId="{69F8C7ED-49B2-4ABA-88D8-52E4C8B803A4}" destId="{4231DD8D-39B9-4042-A8D6-FD0500A1CE65}" srcOrd="0" destOrd="1" presId="urn:microsoft.com/office/officeart/2005/8/layout/vList2"/>
    <dgm:cxn modelId="{1CFFB964-D631-4C0B-96ED-407F790B94B6}" type="presOf" srcId="{18F94B0A-F021-4A72-A1C4-DBB11AAE5438}" destId="{C037BBFA-A091-40A6-A2CA-2CD14940D992}" srcOrd="0" destOrd="0" presId="urn:microsoft.com/office/officeart/2005/8/layout/vList2"/>
    <dgm:cxn modelId="{7B8A4E88-3612-4529-BD03-7CD6786C44EB}" srcId="{296E5F1D-344E-40AE-A68B-C809CA6793B6}" destId="{C3A24B8D-C994-446B-8734-C1E53E421431}" srcOrd="0" destOrd="0" parTransId="{4796AFCC-7600-4BAA-B8DF-5ABDE4CA805E}" sibTransId="{F892E4E7-C882-41D7-AB39-47A69F37578B}"/>
    <dgm:cxn modelId="{5C947E8F-8FAC-4689-B1F1-30E83ED3426C}" srcId="{18F94B0A-F021-4A72-A1C4-DBB11AAE5438}" destId="{296E5F1D-344E-40AE-A68B-C809CA6793B6}" srcOrd="0" destOrd="0" parTransId="{507C57EA-4E7B-4709-8670-22F5F149CCBD}" sibTransId="{A4614253-2953-481B-9EAA-CC884A44FD02}"/>
    <dgm:cxn modelId="{B7EEC1D4-BC86-486F-954A-B7F68B440757}" srcId="{296E5F1D-344E-40AE-A68B-C809CA6793B6}" destId="{69F8C7ED-49B2-4ABA-88D8-52E4C8B803A4}" srcOrd="1" destOrd="0" parTransId="{E4B094A4-9E10-43E6-B2D8-CB4B094B8A74}" sibTransId="{6ABA80EE-BBF8-4598-84F9-2E6BDA1EAB35}"/>
    <dgm:cxn modelId="{105904E4-E22A-4965-B774-BC8969DFDF96}" type="presOf" srcId="{C3A24B8D-C994-446B-8734-C1E53E421431}" destId="{4231DD8D-39B9-4042-A8D6-FD0500A1CE65}" srcOrd="0" destOrd="0" presId="urn:microsoft.com/office/officeart/2005/8/layout/vList2"/>
    <dgm:cxn modelId="{26655CB2-AD36-4DA6-A256-F36427AFD5C8}" type="presParOf" srcId="{C037BBFA-A091-40A6-A2CA-2CD14940D992}" destId="{450B931C-1647-4CF6-816F-BD2DA8140300}" srcOrd="0" destOrd="0" presId="urn:microsoft.com/office/officeart/2005/8/layout/vList2"/>
    <dgm:cxn modelId="{8BA3E13B-D478-458F-A65F-573B034197D8}" type="presParOf" srcId="{C037BBFA-A091-40A6-A2CA-2CD14940D992}" destId="{4231DD8D-39B9-4042-A8D6-FD0500A1CE6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67B164-71CA-481C-9E69-A87AAC201F3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BF7628D-31B0-4BED-A521-FEEF699D4A4B}">
      <dgm:prSet/>
      <dgm:spPr/>
      <dgm:t>
        <a:bodyPr/>
        <a:lstStyle/>
        <a:p>
          <a:r>
            <a:rPr lang="en-IN" b="1" dirty="0"/>
            <a:t>Step 1 – Is Section 6(3) applicable? – No </a:t>
          </a:r>
          <a:endParaRPr lang="en-US" dirty="0"/>
        </a:p>
      </dgm:t>
    </dgm:pt>
    <dgm:pt modelId="{414656F6-5215-4AF0-B55F-E284727D4987}" type="parTrans" cxnId="{3F1DB25B-1856-40CE-A841-207846BBE3BC}">
      <dgm:prSet/>
      <dgm:spPr/>
      <dgm:t>
        <a:bodyPr/>
        <a:lstStyle/>
        <a:p>
          <a:endParaRPr lang="en-US"/>
        </a:p>
      </dgm:t>
    </dgm:pt>
    <dgm:pt modelId="{C11E2705-2C30-417D-874A-01E1F2A3BBD7}" type="sibTrans" cxnId="{3F1DB25B-1856-40CE-A841-207846BBE3BC}">
      <dgm:prSet/>
      <dgm:spPr/>
      <dgm:t>
        <a:bodyPr/>
        <a:lstStyle/>
        <a:p>
          <a:endParaRPr lang="en-US"/>
        </a:p>
      </dgm:t>
    </dgm:pt>
    <dgm:pt modelId="{1DAD2C4A-6A83-4A1C-9475-9A76A3FA528F}">
      <dgm:prSet/>
      <dgm:spPr/>
      <dgm:t>
        <a:bodyPr/>
        <a:lstStyle/>
        <a:p>
          <a:r>
            <a:rPr lang="en-IN" b="1"/>
            <a:t>Step 2 – Is Section 6(4) applicable?</a:t>
          </a:r>
          <a:endParaRPr lang="en-US"/>
        </a:p>
      </dgm:t>
    </dgm:pt>
    <dgm:pt modelId="{EBA97E0A-15DE-42C1-AF12-62BE3B268515}" type="parTrans" cxnId="{007A4A99-7657-4EA9-A303-A7D0841BBB5A}">
      <dgm:prSet/>
      <dgm:spPr/>
      <dgm:t>
        <a:bodyPr/>
        <a:lstStyle/>
        <a:p>
          <a:endParaRPr lang="en-US"/>
        </a:p>
      </dgm:t>
    </dgm:pt>
    <dgm:pt modelId="{458536C0-D456-43DA-82CE-D402C2E081E1}" type="sibTrans" cxnId="{007A4A99-7657-4EA9-A303-A7D0841BBB5A}">
      <dgm:prSet/>
      <dgm:spPr/>
      <dgm:t>
        <a:bodyPr/>
        <a:lstStyle/>
        <a:p>
          <a:endParaRPr lang="en-US"/>
        </a:p>
      </dgm:t>
    </dgm:pt>
    <dgm:pt modelId="{F67B0AB2-368B-4119-8BE4-0C168437E9DE}">
      <dgm:prSet/>
      <dgm:spPr/>
      <dgm:t>
        <a:bodyPr/>
        <a:lstStyle/>
        <a:p>
          <a:r>
            <a:rPr lang="en-IN"/>
            <a:t>✅ </a:t>
          </a:r>
          <a:r>
            <a:rPr lang="en-IN" b="1"/>
            <a:t>Yes</a:t>
          </a:r>
          <a:endParaRPr lang="en-US"/>
        </a:p>
      </dgm:t>
    </dgm:pt>
    <dgm:pt modelId="{93935CA2-87BB-49A2-895B-54F8EF753023}" type="parTrans" cxnId="{9A5778A9-6868-4461-B185-F494185E9191}">
      <dgm:prSet/>
      <dgm:spPr/>
      <dgm:t>
        <a:bodyPr/>
        <a:lstStyle/>
        <a:p>
          <a:endParaRPr lang="en-US"/>
        </a:p>
      </dgm:t>
    </dgm:pt>
    <dgm:pt modelId="{7CF2414E-42C3-4334-87D7-4BA2BC1327AC}" type="sibTrans" cxnId="{9A5778A9-6868-4461-B185-F494185E9191}">
      <dgm:prSet/>
      <dgm:spPr/>
      <dgm:t>
        <a:bodyPr/>
        <a:lstStyle/>
        <a:p>
          <a:endParaRPr lang="en-US"/>
        </a:p>
      </dgm:t>
    </dgm:pt>
    <dgm:pt modelId="{E5E14295-C65F-4EAD-82AB-ABD4E790CEAC}">
      <dgm:prSet/>
      <dgm:spPr/>
      <dgm:t>
        <a:bodyPr/>
        <a:lstStyle/>
        <a:p>
          <a:r>
            <a:rPr lang="en-IN"/>
            <a:t>Indian Citizen </a:t>
          </a:r>
          <a:endParaRPr lang="en-US"/>
        </a:p>
      </dgm:t>
    </dgm:pt>
    <dgm:pt modelId="{2697BBEC-67F9-4307-8A7A-CF657064ADC0}" type="parTrans" cxnId="{57E97C70-814C-4537-A071-BB9AF21EDE86}">
      <dgm:prSet/>
      <dgm:spPr/>
      <dgm:t>
        <a:bodyPr/>
        <a:lstStyle/>
        <a:p>
          <a:endParaRPr lang="en-US"/>
        </a:p>
      </dgm:t>
    </dgm:pt>
    <dgm:pt modelId="{9E055CE6-63A9-42C4-AABD-25B0F94C43AC}" type="sibTrans" cxnId="{57E97C70-814C-4537-A071-BB9AF21EDE86}">
      <dgm:prSet/>
      <dgm:spPr/>
      <dgm:t>
        <a:bodyPr/>
        <a:lstStyle/>
        <a:p>
          <a:endParaRPr lang="en-US"/>
        </a:p>
      </dgm:t>
    </dgm:pt>
    <dgm:pt modelId="{E9BFE973-5D01-4CAC-9CE2-801EDFFF4BF6}">
      <dgm:prSet/>
      <dgm:spPr/>
      <dgm:t>
        <a:bodyPr/>
        <a:lstStyle/>
        <a:p>
          <a:r>
            <a:rPr lang="en-IN"/>
            <a:t>Came to India </a:t>
          </a:r>
          <a:r>
            <a:rPr lang="en-IN" b="1"/>
            <a:t>on a visit</a:t>
          </a:r>
          <a:r>
            <a:rPr lang="en-IN"/>
            <a:t> </a:t>
          </a:r>
          <a:endParaRPr lang="en-US"/>
        </a:p>
      </dgm:t>
    </dgm:pt>
    <dgm:pt modelId="{372A9986-91A6-4F12-A62C-D1AAED226CC5}" type="parTrans" cxnId="{3CDC236B-DD8F-4D9F-87D0-C0C14F6DD93B}">
      <dgm:prSet/>
      <dgm:spPr/>
      <dgm:t>
        <a:bodyPr/>
        <a:lstStyle/>
        <a:p>
          <a:endParaRPr lang="en-US"/>
        </a:p>
      </dgm:t>
    </dgm:pt>
    <dgm:pt modelId="{959397B8-DE7B-4268-9DAE-BCA8CE80555E}" type="sibTrans" cxnId="{3CDC236B-DD8F-4D9F-87D0-C0C14F6DD93B}">
      <dgm:prSet/>
      <dgm:spPr/>
      <dgm:t>
        <a:bodyPr/>
        <a:lstStyle/>
        <a:p>
          <a:endParaRPr lang="en-US"/>
        </a:p>
      </dgm:t>
    </dgm:pt>
    <dgm:pt modelId="{A7354F16-16DB-4B3E-8963-0AADEBF036AC}">
      <dgm:prSet/>
      <dgm:spPr/>
      <dgm:t>
        <a:bodyPr/>
        <a:lstStyle/>
        <a:p>
          <a:r>
            <a:rPr lang="en-IN" dirty="0"/>
            <a:t>➡️ </a:t>
          </a:r>
          <a:r>
            <a:rPr lang="en-IN" b="1" dirty="0"/>
            <a:t>Section 6(2)(b) is not applicable</a:t>
          </a:r>
          <a:r>
            <a:rPr lang="en-IN" dirty="0"/>
            <a:t> </a:t>
          </a:r>
          <a:r>
            <a:rPr lang="en-IN" i="1" dirty="0"/>
            <a:t>(</a:t>
          </a:r>
          <a:r>
            <a:rPr lang="en-IN" i="1" dirty="0">
              <a:solidFill>
                <a:schemeClr val="accent1"/>
              </a:solidFill>
            </a:rPr>
            <a:t>subject to Section 6(5)).</a:t>
          </a:r>
          <a:endParaRPr lang="en-US" dirty="0">
            <a:solidFill>
              <a:schemeClr val="accent1"/>
            </a:solidFill>
          </a:endParaRPr>
        </a:p>
      </dgm:t>
    </dgm:pt>
    <dgm:pt modelId="{D9E4C5D5-62D6-447C-A7DA-910B67B84785}" type="parTrans" cxnId="{89C6D072-0E99-45FD-BAF3-F71661FC3470}">
      <dgm:prSet/>
      <dgm:spPr/>
      <dgm:t>
        <a:bodyPr/>
        <a:lstStyle/>
        <a:p>
          <a:endParaRPr lang="en-US"/>
        </a:p>
      </dgm:t>
    </dgm:pt>
    <dgm:pt modelId="{FD57438B-BA88-4BE7-BF11-EE5B6D86A3EA}" type="sibTrans" cxnId="{89C6D072-0E99-45FD-BAF3-F71661FC3470}">
      <dgm:prSet/>
      <dgm:spPr/>
      <dgm:t>
        <a:bodyPr/>
        <a:lstStyle/>
        <a:p>
          <a:endParaRPr lang="en-US"/>
        </a:p>
      </dgm:t>
    </dgm:pt>
    <dgm:pt modelId="{FA8ED269-5512-4796-ADE5-BF2B92404E00}" type="pres">
      <dgm:prSet presAssocID="{CB67B164-71CA-481C-9E69-A87AAC201F3C}" presName="vert0" presStyleCnt="0">
        <dgm:presLayoutVars>
          <dgm:dir/>
          <dgm:animOne val="branch"/>
          <dgm:animLvl val="lvl"/>
        </dgm:presLayoutVars>
      </dgm:prSet>
      <dgm:spPr/>
    </dgm:pt>
    <dgm:pt modelId="{2855B01B-3737-408C-9B15-EA5AEA4B61DF}" type="pres">
      <dgm:prSet presAssocID="{5BF7628D-31B0-4BED-A521-FEEF699D4A4B}" presName="thickLine" presStyleLbl="alignNode1" presStyleIdx="0" presStyleCnt="6"/>
      <dgm:spPr/>
    </dgm:pt>
    <dgm:pt modelId="{4A46ED93-FF0D-4527-88F8-E4CB1C1E21AD}" type="pres">
      <dgm:prSet presAssocID="{5BF7628D-31B0-4BED-A521-FEEF699D4A4B}" presName="horz1" presStyleCnt="0"/>
      <dgm:spPr/>
    </dgm:pt>
    <dgm:pt modelId="{9E379F43-CB7D-4EEC-90F1-DF8F5E3AA54A}" type="pres">
      <dgm:prSet presAssocID="{5BF7628D-31B0-4BED-A521-FEEF699D4A4B}" presName="tx1" presStyleLbl="revTx" presStyleIdx="0" presStyleCnt="6"/>
      <dgm:spPr/>
    </dgm:pt>
    <dgm:pt modelId="{945D9847-6FB3-4BEC-85D2-76E3CA933D5F}" type="pres">
      <dgm:prSet presAssocID="{5BF7628D-31B0-4BED-A521-FEEF699D4A4B}" presName="vert1" presStyleCnt="0"/>
      <dgm:spPr/>
    </dgm:pt>
    <dgm:pt modelId="{2D904D62-2A1C-4CB7-85CD-0412161661C7}" type="pres">
      <dgm:prSet presAssocID="{1DAD2C4A-6A83-4A1C-9475-9A76A3FA528F}" presName="thickLine" presStyleLbl="alignNode1" presStyleIdx="1" presStyleCnt="6"/>
      <dgm:spPr/>
    </dgm:pt>
    <dgm:pt modelId="{6F2A3481-8D7C-4C32-BE15-DB8CB6E0F367}" type="pres">
      <dgm:prSet presAssocID="{1DAD2C4A-6A83-4A1C-9475-9A76A3FA528F}" presName="horz1" presStyleCnt="0"/>
      <dgm:spPr/>
    </dgm:pt>
    <dgm:pt modelId="{15DF14B4-75FC-4D9F-8151-00A21934A32F}" type="pres">
      <dgm:prSet presAssocID="{1DAD2C4A-6A83-4A1C-9475-9A76A3FA528F}" presName="tx1" presStyleLbl="revTx" presStyleIdx="1" presStyleCnt="6"/>
      <dgm:spPr/>
    </dgm:pt>
    <dgm:pt modelId="{F30F794A-CFDA-4885-819A-0C9CA86BAB33}" type="pres">
      <dgm:prSet presAssocID="{1DAD2C4A-6A83-4A1C-9475-9A76A3FA528F}" presName="vert1" presStyleCnt="0"/>
      <dgm:spPr/>
    </dgm:pt>
    <dgm:pt modelId="{73A78B48-56BC-4FED-B30B-11E1AD486206}" type="pres">
      <dgm:prSet presAssocID="{F67B0AB2-368B-4119-8BE4-0C168437E9DE}" presName="thickLine" presStyleLbl="alignNode1" presStyleIdx="2" presStyleCnt="6"/>
      <dgm:spPr/>
    </dgm:pt>
    <dgm:pt modelId="{B8BBBCDA-65D8-44ED-8ACB-BCBE7CB9AF45}" type="pres">
      <dgm:prSet presAssocID="{F67B0AB2-368B-4119-8BE4-0C168437E9DE}" presName="horz1" presStyleCnt="0"/>
      <dgm:spPr/>
    </dgm:pt>
    <dgm:pt modelId="{D81B423F-848E-48D3-9D4B-29DF11ED5F8A}" type="pres">
      <dgm:prSet presAssocID="{F67B0AB2-368B-4119-8BE4-0C168437E9DE}" presName="tx1" presStyleLbl="revTx" presStyleIdx="2" presStyleCnt="6"/>
      <dgm:spPr/>
    </dgm:pt>
    <dgm:pt modelId="{297DC974-6C1E-48BE-A15D-C3CCE4814CDC}" type="pres">
      <dgm:prSet presAssocID="{F67B0AB2-368B-4119-8BE4-0C168437E9DE}" presName="vert1" presStyleCnt="0"/>
      <dgm:spPr/>
    </dgm:pt>
    <dgm:pt modelId="{3B6460F2-00F3-4DBE-8CCD-7BD632B7223D}" type="pres">
      <dgm:prSet presAssocID="{E5E14295-C65F-4EAD-82AB-ABD4E790CEAC}" presName="thickLine" presStyleLbl="alignNode1" presStyleIdx="3" presStyleCnt="6"/>
      <dgm:spPr/>
    </dgm:pt>
    <dgm:pt modelId="{9AD88D6E-A844-4BC1-B3C0-198888095FED}" type="pres">
      <dgm:prSet presAssocID="{E5E14295-C65F-4EAD-82AB-ABD4E790CEAC}" presName="horz1" presStyleCnt="0"/>
      <dgm:spPr/>
    </dgm:pt>
    <dgm:pt modelId="{A809F2FF-3576-4389-9EE1-BD26FDA59E70}" type="pres">
      <dgm:prSet presAssocID="{E5E14295-C65F-4EAD-82AB-ABD4E790CEAC}" presName="tx1" presStyleLbl="revTx" presStyleIdx="3" presStyleCnt="6"/>
      <dgm:spPr/>
    </dgm:pt>
    <dgm:pt modelId="{40B3E194-114F-49F6-86E9-35AEBB245068}" type="pres">
      <dgm:prSet presAssocID="{E5E14295-C65F-4EAD-82AB-ABD4E790CEAC}" presName="vert1" presStyleCnt="0"/>
      <dgm:spPr/>
    </dgm:pt>
    <dgm:pt modelId="{B83BA097-07F6-4F98-AF75-E9CD20978AD0}" type="pres">
      <dgm:prSet presAssocID="{E9BFE973-5D01-4CAC-9CE2-801EDFFF4BF6}" presName="thickLine" presStyleLbl="alignNode1" presStyleIdx="4" presStyleCnt="6"/>
      <dgm:spPr/>
    </dgm:pt>
    <dgm:pt modelId="{4B8AC23B-D8E0-4A37-AA0E-F39AC5D49448}" type="pres">
      <dgm:prSet presAssocID="{E9BFE973-5D01-4CAC-9CE2-801EDFFF4BF6}" presName="horz1" presStyleCnt="0"/>
      <dgm:spPr/>
    </dgm:pt>
    <dgm:pt modelId="{2FF57FDC-27A1-4E1F-8547-C769665648F8}" type="pres">
      <dgm:prSet presAssocID="{E9BFE973-5D01-4CAC-9CE2-801EDFFF4BF6}" presName="tx1" presStyleLbl="revTx" presStyleIdx="4" presStyleCnt="6"/>
      <dgm:spPr/>
    </dgm:pt>
    <dgm:pt modelId="{0D0DF347-1EAE-4ECF-B599-06BA0F34E8D9}" type="pres">
      <dgm:prSet presAssocID="{E9BFE973-5D01-4CAC-9CE2-801EDFFF4BF6}" presName="vert1" presStyleCnt="0"/>
      <dgm:spPr/>
    </dgm:pt>
    <dgm:pt modelId="{04987F3E-A477-4C0A-9385-57015253380A}" type="pres">
      <dgm:prSet presAssocID="{A7354F16-16DB-4B3E-8963-0AADEBF036AC}" presName="thickLine" presStyleLbl="alignNode1" presStyleIdx="5" presStyleCnt="6"/>
      <dgm:spPr/>
    </dgm:pt>
    <dgm:pt modelId="{99FDFCA7-FD5E-4EF0-897B-10F6B0C36205}" type="pres">
      <dgm:prSet presAssocID="{A7354F16-16DB-4B3E-8963-0AADEBF036AC}" presName="horz1" presStyleCnt="0"/>
      <dgm:spPr/>
    </dgm:pt>
    <dgm:pt modelId="{3B5ECB3B-30F6-4149-934B-50F135C63968}" type="pres">
      <dgm:prSet presAssocID="{A7354F16-16DB-4B3E-8963-0AADEBF036AC}" presName="tx1" presStyleLbl="revTx" presStyleIdx="5" presStyleCnt="6"/>
      <dgm:spPr/>
    </dgm:pt>
    <dgm:pt modelId="{92E3F756-ADD1-4B72-BACB-EBBD6945381F}" type="pres">
      <dgm:prSet presAssocID="{A7354F16-16DB-4B3E-8963-0AADEBF036AC}" presName="vert1" presStyleCnt="0"/>
      <dgm:spPr/>
    </dgm:pt>
  </dgm:ptLst>
  <dgm:cxnLst>
    <dgm:cxn modelId="{2EBA5F34-D408-4EAA-8578-176C9C11472B}" type="presOf" srcId="{A7354F16-16DB-4B3E-8963-0AADEBF036AC}" destId="{3B5ECB3B-30F6-4149-934B-50F135C63968}" srcOrd="0" destOrd="0" presId="urn:microsoft.com/office/officeart/2008/layout/LinedList"/>
    <dgm:cxn modelId="{F88BF83F-D02D-42D4-A411-0E63F5BF7D39}" type="presOf" srcId="{1DAD2C4A-6A83-4A1C-9475-9A76A3FA528F}" destId="{15DF14B4-75FC-4D9F-8151-00A21934A32F}" srcOrd="0" destOrd="0" presId="urn:microsoft.com/office/officeart/2008/layout/LinedList"/>
    <dgm:cxn modelId="{3F1DB25B-1856-40CE-A841-207846BBE3BC}" srcId="{CB67B164-71CA-481C-9E69-A87AAC201F3C}" destId="{5BF7628D-31B0-4BED-A521-FEEF699D4A4B}" srcOrd="0" destOrd="0" parTransId="{414656F6-5215-4AF0-B55F-E284727D4987}" sibTransId="{C11E2705-2C30-417D-874A-01E1F2A3BBD7}"/>
    <dgm:cxn modelId="{3CDC236B-DD8F-4D9F-87D0-C0C14F6DD93B}" srcId="{CB67B164-71CA-481C-9E69-A87AAC201F3C}" destId="{E9BFE973-5D01-4CAC-9CE2-801EDFFF4BF6}" srcOrd="4" destOrd="0" parTransId="{372A9986-91A6-4F12-A62C-D1AAED226CC5}" sibTransId="{959397B8-DE7B-4268-9DAE-BCA8CE80555E}"/>
    <dgm:cxn modelId="{2C35526F-15CD-4E2B-A439-6F94185E728B}" type="presOf" srcId="{CB67B164-71CA-481C-9E69-A87AAC201F3C}" destId="{FA8ED269-5512-4796-ADE5-BF2B92404E00}" srcOrd="0" destOrd="0" presId="urn:microsoft.com/office/officeart/2008/layout/LinedList"/>
    <dgm:cxn modelId="{57E97C70-814C-4537-A071-BB9AF21EDE86}" srcId="{CB67B164-71CA-481C-9E69-A87AAC201F3C}" destId="{E5E14295-C65F-4EAD-82AB-ABD4E790CEAC}" srcOrd="3" destOrd="0" parTransId="{2697BBEC-67F9-4307-8A7A-CF657064ADC0}" sibTransId="{9E055CE6-63A9-42C4-AABD-25B0F94C43AC}"/>
    <dgm:cxn modelId="{89C6D072-0E99-45FD-BAF3-F71661FC3470}" srcId="{CB67B164-71CA-481C-9E69-A87AAC201F3C}" destId="{A7354F16-16DB-4B3E-8963-0AADEBF036AC}" srcOrd="5" destOrd="0" parTransId="{D9E4C5D5-62D6-447C-A7DA-910B67B84785}" sibTransId="{FD57438B-BA88-4BE7-BF11-EE5B6D86A3EA}"/>
    <dgm:cxn modelId="{007A4A99-7657-4EA9-A303-A7D0841BBB5A}" srcId="{CB67B164-71CA-481C-9E69-A87AAC201F3C}" destId="{1DAD2C4A-6A83-4A1C-9475-9A76A3FA528F}" srcOrd="1" destOrd="0" parTransId="{EBA97E0A-15DE-42C1-AF12-62BE3B268515}" sibTransId="{458536C0-D456-43DA-82CE-D402C2E081E1}"/>
    <dgm:cxn modelId="{4B04C49E-04C8-4F84-9ADE-2A88999A97FF}" type="presOf" srcId="{E5E14295-C65F-4EAD-82AB-ABD4E790CEAC}" destId="{A809F2FF-3576-4389-9EE1-BD26FDA59E70}" srcOrd="0" destOrd="0" presId="urn:microsoft.com/office/officeart/2008/layout/LinedList"/>
    <dgm:cxn modelId="{9A5778A9-6868-4461-B185-F494185E9191}" srcId="{CB67B164-71CA-481C-9E69-A87AAC201F3C}" destId="{F67B0AB2-368B-4119-8BE4-0C168437E9DE}" srcOrd="2" destOrd="0" parTransId="{93935CA2-87BB-49A2-895B-54F8EF753023}" sibTransId="{7CF2414E-42C3-4334-87D7-4BA2BC1327AC}"/>
    <dgm:cxn modelId="{A86133AC-D031-4F9B-87AC-8463025B806D}" type="presOf" srcId="{F67B0AB2-368B-4119-8BE4-0C168437E9DE}" destId="{D81B423F-848E-48D3-9D4B-29DF11ED5F8A}" srcOrd="0" destOrd="0" presId="urn:microsoft.com/office/officeart/2008/layout/LinedList"/>
    <dgm:cxn modelId="{EBDE0BCF-1A5C-4BFD-AE0B-A1E49F816C9D}" type="presOf" srcId="{5BF7628D-31B0-4BED-A521-FEEF699D4A4B}" destId="{9E379F43-CB7D-4EEC-90F1-DF8F5E3AA54A}" srcOrd="0" destOrd="0" presId="urn:microsoft.com/office/officeart/2008/layout/LinedList"/>
    <dgm:cxn modelId="{9F55ABD8-E7FB-41C1-88E0-B575804118A6}" type="presOf" srcId="{E9BFE973-5D01-4CAC-9CE2-801EDFFF4BF6}" destId="{2FF57FDC-27A1-4E1F-8547-C769665648F8}" srcOrd="0" destOrd="0" presId="urn:microsoft.com/office/officeart/2008/layout/LinedList"/>
    <dgm:cxn modelId="{DD02A619-8CD7-4049-85B8-A0ADEAF98960}" type="presParOf" srcId="{FA8ED269-5512-4796-ADE5-BF2B92404E00}" destId="{2855B01B-3737-408C-9B15-EA5AEA4B61DF}" srcOrd="0" destOrd="0" presId="urn:microsoft.com/office/officeart/2008/layout/LinedList"/>
    <dgm:cxn modelId="{EDCE2247-AC60-439D-A118-FAF32D8E718D}" type="presParOf" srcId="{FA8ED269-5512-4796-ADE5-BF2B92404E00}" destId="{4A46ED93-FF0D-4527-88F8-E4CB1C1E21AD}" srcOrd="1" destOrd="0" presId="urn:microsoft.com/office/officeart/2008/layout/LinedList"/>
    <dgm:cxn modelId="{F7B63D1E-2F08-4A3B-8025-92EA799C7EF4}" type="presParOf" srcId="{4A46ED93-FF0D-4527-88F8-E4CB1C1E21AD}" destId="{9E379F43-CB7D-4EEC-90F1-DF8F5E3AA54A}" srcOrd="0" destOrd="0" presId="urn:microsoft.com/office/officeart/2008/layout/LinedList"/>
    <dgm:cxn modelId="{F9B45BB2-97E2-4A2E-A927-9B3170BDF48E}" type="presParOf" srcId="{4A46ED93-FF0D-4527-88F8-E4CB1C1E21AD}" destId="{945D9847-6FB3-4BEC-85D2-76E3CA933D5F}" srcOrd="1" destOrd="0" presId="urn:microsoft.com/office/officeart/2008/layout/LinedList"/>
    <dgm:cxn modelId="{3C7632BF-5D38-45CB-8549-240C29D9039B}" type="presParOf" srcId="{FA8ED269-5512-4796-ADE5-BF2B92404E00}" destId="{2D904D62-2A1C-4CB7-85CD-0412161661C7}" srcOrd="2" destOrd="0" presId="urn:microsoft.com/office/officeart/2008/layout/LinedList"/>
    <dgm:cxn modelId="{F8BAA462-484F-43FA-A39D-67DC174744C2}" type="presParOf" srcId="{FA8ED269-5512-4796-ADE5-BF2B92404E00}" destId="{6F2A3481-8D7C-4C32-BE15-DB8CB6E0F367}" srcOrd="3" destOrd="0" presId="urn:microsoft.com/office/officeart/2008/layout/LinedList"/>
    <dgm:cxn modelId="{E9F8DF61-67C0-4B89-BBA3-288AB2685E20}" type="presParOf" srcId="{6F2A3481-8D7C-4C32-BE15-DB8CB6E0F367}" destId="{15DF14B4-75FC-4D9F-8151-00A21934A32F}" srcOrd="0" destOrd="0" presId="urn:microsoft.com/office/officeart/2008/layout/LinedList"/>
    <dgm:cxn modelId="{7A3E7539-1746-4BD6-9F95-6F127ACEFA38}" type="presParOf" srcId="{6F2A3481-8D7C-4C32-BE15-DB8CB6E0F367}" destId="{F30F794A-CFDA-4885-819A-0C9CA86BAB33}" srcOrd="1" destOrd="0" presId="urn:microsoft.com/office/officeart/2008/layout/LinedList"/>
    <dgm:cxn modelId="{A0224DE7-0DEF-45BC-83E8-2AF6E814FEAF}" type="presParOf" srcId="{FA8ED269-5512-4796-ADE5-BF2B92404E00}" destId="{73A78B48-56BC-4FED-B30B-11E1AD486206}" srcOrd="4" destOrd="0" presId="urn:microsoft.com/office/officeart/2008/layout/LinedList"/>
    <dgm:cxn modelId="{6FD5C632-8FAB-4FFB-BF67-F61F7FFB3563}" type="presParOf" srcId="{FA8ED269-5512-4796-ADE5-BF2B92404E00}" destId="{B8BBBCDA-65D8-44ED-8ACB-BCBE7CB9AF45}" srcOrd="5" destOrd="0" presId="urn:microsoft.com/office/officeart/2008/layout/LinedList"/>
    <dgm:cxn modelId="{11821339-7B1D-4EC5-8C5E-B73A75C5B0C1}" type="presParOf" srcId="{B8BBBCDA-65D8-44ED-8ACB-BCBE7CB9AF45}" destId="{D81B423F-848E-48D3-9D4B-29DF11ED5F8A}" srcOrd="0" destOrd="0" presId="urn:microsoft.com/office/officeart/2008/layout/LinedList"/>
    <dgm:cxn modelId="{C752744A-A6B3-4604-B9F5-23668BC6C06B}" type="presParOf" srcId="{B8BBBCDA-65D8-44ED-8ACB-BCBE7CB9AF45}" destId="{297DC974-6C1E-48BE-A15D-C3CCE4814CDC}" srcOrd="1" destOrd="0" presId="urn:microsoft.com/office/officeart/2008/layout/LinedList"/>
    <dgm:cxn modelId="{533FF4CF-0BBE-4C1B-B3C6-033B83A3E466}" type="presParOf" srcId="{FA8ED269-5512-4796-ADE5-BF2B92404E00}" destId="{3B6460F2-00F3-4DBE-8CCD-7BD632B7223D}" srcOrd="6" destOrd="0" presId="urn:microsoft.com/office/officeart/2008/layout/LinedList"/>
    <dgm:cxn modelId="{FA8D2CB3-77D4-4721-862D-25228E903D71}" type="presParOf" srcId="{FA8ED269-5512-4796-ADE5-BF2B92404E00}" destId="{9AD88D6E-A844-4BC1-B3C0-198888095FED}" srcOrd="7" destOrd="0" presId="urn:microsoft.com/office/officeart/2008/layout/LinedList"/>
    <dgm:cxn modelId="{0340DE92-1225-45BC-9BC8-3A3BD7EF9429}" type="presParOf" srcId="{9AD88D6E-A844-4BC1-B3C0-198888095FED}" destId="{A809F2FF-3576-4389-9EE1-BD26FDA59E70}" srcOrd="0" destOrd="0" presId="urn:microsoft.com/office/officeart/2008/layout/LinedList"/>
    <dgm:cxn modelId="{6AED7BA9-2DE8-4147-8693-95BCDE71259F}" type="presParOf" srcId="{9AD88D6E-A844-4BC1-B3C0-198888095FED}" destId="{40B3E194-114F-49F6-86E9-35AEBB245068}" srcOrd="1" destOrd="0" presId="urn:microsoft.com/office/officeart/2008/layout/LinedList"/>
    <dgm:cxn modelId="{789D29B9-4D78-459D-A30F-9F05C89262BC}" type="presParOf" srcId="{FA8ED269-5512-4796-ADE5-BF2B92404E00}" destId="{B83BA097-07F6-4F98-AF75-E9CD20978AD0}" srcOrd="8" destOrd="0" presId="urn:microsoft.com/office/officeart/2008/layout/LinedList"/>
    <dgm:cxn modelId="{46DB5F79-7E7E-42EF-934F-91EE643811B0}" type="presParOf" srcId="{FA8ED269-5512-4796-ADE5-BF2B92404E00}" destId="{4B8AC23B-D8E0-4A37-AA0E-F39AC5D49448}" srcOrd="9" destOrd="0" presId="urn:microsoft.com/office/officeart/2008/layout/LinedList"/>
    <dgm:cxn modelId="{C09FE344-59C1-4B69-8DA8-EB5CB7D96E27}" type="presParOf" srcId="{4B8AC23B-D8E0-4A37-AA0E-F39AC5D49448}" destId="{2FF57FDC-27A1-4E1F-8547-C769665648F8}" srcOrd="0" destOrd="0" presId="urn:microsoft.com/office/officeart/2008/layout/LinedList"/>
    <dgm:cxn modelId="{F7659788-CD59-497A-988F-F3C7B82444EC}" type="presParOf" srcId="{4B8AC23B-D8E0-4A37-AA0E-F39AC5D49448}" destId="{0D0DF347-1EAE-4ECF-B599-06BA0F34E8D9}" srcOrd="1" destOrd="0" presId="urn:microsoft.com/office/officeart/2008/layout/LinedList"/>
    <dgm:cxn modelId="{69A4DFF5-CC52-4510-AC9C-2AA2DE6B949A}" type="presParOf" srcId="{FA8ED269-5512-4796-ADE5-BF2B92404E00}" destId="{04987F3E-A477-4C0A-9385-57015253380A}" srcOrd="10" destOrd="0" presId="urn:microsoft.com/office/officeart/2008/layout/LinedList"/>
    <dgm:cxn modelId="{DF3C9A01-500D-4D06-B579-E24A5E90150A}" type="presParOf" srcId="{FA8ED269-5512-4796-ADE5-BF2B92404E00}" destId="{99FDFCA7-FD5E-4EF0-897B-10F6B0C36205}" srcOrd="11" destOrd="0" presId="urn:microsoft.com/office/officeart/2008/layout/LinedList"/>
    <dgm:cxn modelId="{247E2598-9ABD-4F95-978A-EEC68A2ADC0D}" type="presParOf" srcId="{99FDFCA7-FD5E-4EF0-897B-10F6B0C36205}" destId="{3B5ECB3B-30F6-4149-934B-50F135C63968}" srcOrd="0" destOrd="0" presId="urn:microsoft.com/office/officeart/2008/layout/LinedList"/>
    <dgm:cxn modelId="{0935462F-B114-4A90-9A49-0E0D981F5952}" type="presParOf" srcId="{99FDFCA7-FD5E-4EF0-897B-10F6B0C36205}" destId="{92E3F756-ADD1-4B72-BACB-EBBD6945381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56F0C4-A9AC-47C1-A517-AAD6FB25C4C3}"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7060275-39D8-4D08-9A1D-3B3E1D20617F}">
      <dgm:prSet/>
      <dgm:spPr/>
      <dgm:t>
        <a:bodyPr/>
        <a:lstStyle/>
        <a:p>
          <a:r>
            <a:rPr lang="en-US"/>
            <a:t>Section 9(2) : General Income</a:t>
          </a:r>
        </a:p>
      </dgm:t>
    </dgm:pt>
    <dgm:pt modelId="{A1BAB778-D355-4BC1-9F55-676E5A8F5423}" type="parTrans" cxnId="{87D37397-8383-4514-9DFF-9C7539D000A6}">
      <dgm:prSet/>
      <dgm:spPr/>
      <dgm:t>
        <a:bodyPr/>
        <a:lstStyle/>
        <a:p>
          <a:endParaRPr lang="en-US"/>
        </a:p>
      </dgm:t>
    </dgm:pt>
    <dgm:pt modelId="{CC6BDA5C-9B3F-41E0-9F52-F0A33A949C1F}" type="sibTrans" cxnId="{87D37397-8383-4514-9DFF-9C7539D000A6}">
      <dgm:prSet/>
      <dgm:spPr/>
      <dgm:t>
        <a:bodyPr/>
        <a:lstStyle/>
        <a:p>
          <a:endParaRPr lang="en-US"/>
        </a:p>
      </dgm:t>
    </dgm:pt>
    <dgm:pt modelId="{0F604B25-E010-4F44-93C0-F9AA89C19D60}">
      <dgm:prSet/>
      <dgm:spPr/>
      <dgm:t>
        <a:bodyPr/>
        <a:lstStyle/>
        <a:p>
          <a:r>
            <a:rPr lang="en-US"/>
            <a:t>Section 9(3) to section 9(8) : Specific Income </a:t>
          </a:r>
        </a:p>
      </dgm:t>
    </dgm:pt>
    <dgm:pt modelId="{46018593-CC9B-4B84-B608-6C4BA73CB181}" type="parTrans" cxnId="{A21AB7BE-1862-44E4-A779-0387E673EF90}">
      <dgm:prSet/>
      <dgm:spPr/>
      <dgm:t>
        <a:bodyPr/>
        <a:lstStyle/>
        <a:p>
          <a:endParaRPr lang="en-US"/>
        </a:p>
      </dgm:t>
    </dgm:pt>
    <dgm:pt modelId="{8A998BE4-974C-4D82-A763-33B3B463603C}" type="sibTrans" cxnId="{A21AB7BE-1862-44E4-A779-0387E673EF90}">
      <dgm:prSet/>
      <dgm:spPr/>
      <dgm:t>
        <a:bodyPr/>
        <a:lstStyle/>
        <a:p>
          <a:endParaRPr lang="en-US"/>
        </a:p>
      </dgm:t>
    </dgm:pt>
    <dgm:pt modelId="{31A74D6C-4102-4CE1-B792-22F00D44264D}">
      <dgm:prSet/>
      <dgm:spPr/>
      <dgm:t>
        <a:bodyPr/>
        <a:lstStyle/>
        <a:p>
          <a:r>
            <a:rPr lang="en-US"/>
            <a:t>Section 9(9) to section 9(13): Business connection</a:t>
          </a:r>
        </a:p>
      </dgm:t>
    </dgm:pt>
    <dgm:pt modelId="{96B5CEE1-5E26-4A21-A8C9-E0A1F875B282}" type="sibTrans" cxnId="{609AADEF-BF55-424D-AA16-5DAD120AE18B}">
      <dgm:prSet/>
      <dgm:spPr/>
      <dgm:t>
        <a:bodyPr/>
        <a:lstStyle/>
        <a:p>
          <a:endParaRPr lang="en-US"/>
        </a:p>
      </dgm:t>
    </dgm:pt>
    <dgm:pt modelId="{4D415BC0-BFD1-499E-9076-4CB1E4D06C22}" type="parTrans" cxnId="{609AADEF-BF55-424D-AA16-5DAD120AE18B}">
      <dgm:prSet/>
      <dgm:spPr/>
      <dgm:t>
        <a:bodyPr/>
        <a:lstStyle/>
        <a:p>
          <a:endParaRPr lang="en-US"/>
        </a:p>
      </dgm:t>
    </dgm:pt>
    <dgm:pt modelId="{4DB6549E-99A1-41E4-8983-3064B0E32D4D}" type="pres">
      <dgm:prSet presAssocID="{2356F0C4-A9AC-47C1-A517-AAD6FB25C4C3}" presName="root" presStyleCnt="0">
        <dgm:presLayoutVars>
          <dgm:dir/>
          <dgm:resizeHandles val="exact"/>
        </dgm:presLayoutVars>
      </dgm:prSet>
      <dgm:spPr/>
    </dgm:pt>
    <dgm:pt modelId="{07DE88C3-E97C-4CA5-B5BC-15C6BD31763A}" type="pres">
      <dgm:prSet presAssocID="{B7060275-39D8-4D08-9A1D-3B3E1D20617F}" presName="compNode" presStyleCnt="0"/>
      <dgm:spPr/>
    </dgm:pt>
    <dgm:pt modelId="{A9542AC2-C5E5-44B5-A29D-A03B7BEDB71C}" type="pres">
      <dgm:prSet presAssocID="{B7060275-39D8-4D08-9A1D-3B3E1D20617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4D084DD8-52F5-4756-BF67-0EF05A7C052F}" type="pres">
      <dgm:prSet presAssocID="{B7060275-39D8-4D08-9A1D-3B3E1D20617F}" presName="spaceRect" presStyleCnt="0"/>
      <dgm:spPr/>
    </dgm:pt>
    <dgm:pt modelId="{87B99680-AB1A-4221-8642-FF2E1A2CD632}" type="pres">
      <dgm:prSet presAssocID="{B7060275-39D8-4D08-9A1D-3B3E1D20617F}" presName="textRect" presStyleLbl="revTx" presStyleIdx="0" presStyleCnt="3">
        <dgm:presLayoutVars>
          <dgm:chMax val="1"/>
          <dgm:chPref val="1"/>
        </dgm:presLayoutVars>
      </dgm:prSet>
      <dgm:spPr/>
    </dgm:pt>
    <dgm:pt modelId="{EC032E69-D4F4-4620-8832-5C7BCE699668}" type="pres">
      <dgm:prSet presAssocID="{CC6BDA5C-9B3F-41E0-9F52-F0A33A949C1F}" presName="sibTrans" presStyleCnt="0"/>
      <dgm:spPr/>
    </dgm:pt>
    <dgm:pt modelId="{053A96B7-4FC5-4D23-B6DA-43602CF57A4F}" type="pres">
      <dgm:prSet presAssocID="{0F604B25-E010-4F44-93C0-F9AA89C19D60}" presName="compNode" presStyleCnt="0"/>
      <dgm:spPr/>
    </dgm:pt>
    <dgm:pt modelId="{0DED2062-DDF9-4005-8140-E3C5085B7150}" type="pres">
      <dgm:prSet presAssocID="{0F604B25-E010-4F44-93C0-F9AA89C19D6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use"/>
        </a:ext>
      </dgm:extLst>
    </dgm:pt>
    <dgm:pt modelId="{8BDBAD33-1EB5-4437-983C-2795367D7469}" type="pres">
      <dgm:prSet presAssocID="{0F604B25-E010-4F44-93C0-F9AA89C19D60}" presName="spaceRect" presStyleCnt="0"/>
      <dgm:spPr/>
    </dgm:pt>
    <dgm:pt modelId="{2F725282-2B2D-4182-9652-A1D9C86A4C8C}" type="pres">
      <dgm:prSet presAssocID="{0F604B25-E010-4F44-93C0-F9AA89C19D60}" presName="textRect" presStyleLbl="revTx" presStyleIdx="1" presStyleCnt="3">
        <dgm:presLayoutVars>
          <dgm:chMax val="1"/>
          <dgm:chPref val="1"/>
        </dgm:presLayoutVars>
      </dgm:prSet>
      <dgm:spPr/>
    </dgm:pt>
    <dgm:pt modelId="{2FF7A27E-9B74-4057-8F57-00843F6B4E77}" type="pres">
      <dgm:prSet presAssocID="{8A998BE4-974C-4D82-A763-33B3B463603C}" presName="sibTrans" presStyleCnt="0"/>
      <dgm:spPr/>
    </dgm:pt>
    <dgm:pt modelId="{40153623-C86F-43E0-BD56-9BB552539236}" type="pres">
      <dgm:prSet presAssocID="{31A74D6C-4102-4CE1-B792-22F00D44264D}" presName="compNode" presStyleCnt="0"/>
      <dgm:spPr/>
    </dgm:pt>
    <dgm:pt modelId="{7E5968FD-C3D1-455C-B177-B12DDE5D2DC7}" type="pres">
      <dgm:prSet presAssocID="{31A74D6C-4102-4CE1-B792-22F00D44264D}" presName="iconRect" presStyleLbl="node1" presStyleIdx="2" presStyleCnt="3" custLinFactNeighborX="2333" custLinFactNeighborY="5832"/>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ridge scene outline"/>
        </a:ext>
      </dgm:extLst>
    </dgm:pt>
    <dgm:pt modelId="{AD58BBC8-6CA7-4C9F-9AC7-E581507C4053}" type="pres">
      <dgm:prSet presAssocID="{31A74D6C-4102-4CE1-B792-22F00D44264D}" presName="spaceRect" presStyleCnt="0"/>
      <dgm:spPr/>
    </dgm:pt>
    <dgm:pt modelId="{321E3CF5-5E78-46F9-8119-C66F3CB348F1}" type="pres">
      <dgm:prSet presAssocID="{31A74D6C-4102-4CE1-B792-22F00D44264D}" presName="textRect" presStyleLbl="revTx" presStyleIdx="2" presStyleCnt="3">
        <dgm:presLayoutVars>
          <dgm:chMax val="1"/>
          <dgm:chPref val="1"/>
        </dgm:presLayoutVars>
      </dgm:prSet>
      <dgm:spPr/>
    </dgm:pt>
  </dgm:ptLst>
  <dgm:cxnLst>
    <dgm:cxn modelId="{87D37397-8383-4514-9DFF-9C7539D000A6}" srcId="{2356F0C4-A9AC-47C1-A517-AAD6FB25C4C3}" destId="{B7060275-39D8-4D08-9A1D-3B3E1D20617F}" srcOrd="0" destOrd="0" parTransId="{A1BAB778-D355-4BC1-9F55-676E5A8F5423}" sibTransId="{CC6BDA5C-9B3F-41E0-9F52-F0A33A949C1F}"/>
    <dgm:cxn modelId="{707D5EAC-DCD6-4E07-A6C0-F8563514B8CA}" type="presOf" srcId="{2356F0C4-A9AC-47C1-A517-AAD6FB25C4C3}" destId="{4DB6549E-99A1-41E4-8983-3064B0E32D4D}" srcOrd="0" destOrd="0" presId="urn:microsoft.com/office/officeart/2018/2/layout/IconLabelList"/>
    <dgm:cxn modelId="{A21AB7BE-1862-44E4-A779-0387E673EF90}" srcId="{2356F0C4-A9AC-47C1-A517-AAD6FB25C4C3}" destId="{0F604B25-E010-4F44-93C0-F9AA89C19D60}" srcOrd="1" destOrd="0" parTransId="{46018593-CC9B-4B84-B608-6C4BA73CB181}" sibTransId="{8A998BE4-974C-4D82-A763-33B3B463603C}"/>
    <dgm:cxn modelId="{3AAE79BF-68D0-4A96-A0CA-1DA38CE26D89}" type="presOf" srcId="{31A74D6C-4102-4CE1-B792-22F00D44264D}" destId="{321E3CF5-5E78-46F9-8119-C66F3CB348F1}" srcOrd="0" destOrd="0" presId="urn:microsoft.com/office/officeart/2018/2/layout/IconLabelList"/>
    <dgm:cxn modelId="{1A8079C1-2BA1-4648-91A1-D4ED31829E43}" type="presOf" srcId="{B7060275-39D8-4D08-9A1D-3B3E1D20617F}" destId="{87B99680-AB1A-4221-8642-FF2E1A2CD632}" srcOrd="0" destOrd="0" presId="urn:microsoft.com/office/officeart/2018/2/layout/IconLabelList"/>
    <dgm:cxn modelId="{523EAFE5-65CB-44B9-819C-860EF4C9AE91}" type="presOf" srcId="{0F604B25-E010-4F44-93C0-F9AA89C19D60}" destId="{2F725282-2B2D-4182-9652-A1D9C86A4C8C}" srcOrd="0" destOrd="0" presId="urn:microsoft.com/office/officeart/2018/2/layout/IconLabelList"/>
    <dgm:cxn modelId="{609AADEF-BF55-424D-AA16-5DAD120AE18B}" srcId="{2356F0C4-A9AC-47C1-A517-AAD6FB25C4C3}" destId="{31A74D6C-4102-4CE1-B792-22F00D44264D}" srcOrd="2" destOrd="0" parTransId="{4D415BC0-BFD1-499E-9076-4CB1E4D06C22}" sibTransId="{96B5CEE1-5E26-4A21-A8C9-E0A1F875B282}"/>
    <dgm:cxn modelId="{B76EA1E2-05C8-4664-860B-D3F0EF6BC55C}" type="presParOf" srcId="{4DB6549E-99A1-41E4-8983-3064B0E32D4D}" destId="{07DE88C3-E97C-4CA5-B5BC-15C6BD31763A}" srcOrd="0" destOrd="0" presId="urn:microsoft.com/office/officeart/2018/2/layout/IconLabelList"/>
    <dgm:cxn modelId="{D2E1280E-8032-41CA-B51F-C872C6FE00B1}" type="presParOf" srcId="{07DE88C3-E97C-4CA5-B5BC-15C6BD31763A}" destId="{A9542AC2-C5E5-44B5-A29D-A03B7BEDB71C}" srcOrd="0" destOrd="0" presId="urn:microsoft.com/office/officeart/2018/2/layout/IconLabelList"/>
    <dgm:cxn modelId="{642558C0-ADE3-471A-A60C-C9390AD4130E}" type="presParOf" srcId="{07DE88C3-E97C-4CA5-B5BC-15C6BD31763A}" destId="{4D084DD8-52F5-4756-BF67-0EF05A7C052F}" srcOrd="1" destOrd="0" presId="urn:microsoft.com/office/officeart/2018/2/layout/IconLabelList"/>
    <dgm:cxn modelId="{8C39CED1-10BF-474D-8B76-4D5725F3C6E8}" type="presParOf" srcId="{07DE88C3-E97C-4CA5-B5BC-15C6BD31763A}" destId="{87B99680-AB1A-4221-8642-FF2E1A2CD632}" srcOrd="2" destOrd="0" presId="urn:microsoft.com/office/officeart/2018/2/layout/IconLabelList"/>
    <dgm:cxn modelId="{C1CF43E0-BACB-435C-8606-F6BF8B67D453}" type="presParOf" srcId="{4DB6549E-99A1-41E4-8983-3064B0E32D4D}" destId="{EC032E69-D4F4-4620-8832-5C7BCE699668}" srcOrd="1" destOrd="0" presId="urn:microsoft.com/office/officeart/2018/2/layout/IconLabelList"/>
    <dgm:cxn modelId="{70C26868-80E7-4997-9C23-124C532B6D76}" type="presParOf" srcId="{4DB6549E-99A1-41E4-8983-3064B0E32D4D}" destId="{053A96B7-4FC5-4D23-B6DA-43602CF57A4F}" srcOrd="2" destOrd="0" presId="urn:microsoft.com/office/officeart/2018/2/layout/IconLabelList"/>
    <dgm:cxn modelId="{EC98431D-38EE-4083-A4F8-8229E2EDD8B2}" type="presParOf" srcId="{053A96B7-4FC5-4D23-B6DA-43602CF57A4F}" destId="{0DED2062-DDF9-4005-8140-E3C5085B7150}" srcOrd="0" destOrd="0" presId="urn:microsoft.com/office/officeart/2018/2/layout/IconLabelList"/>
    <dgm:cxn modelId="{ACAC16E3-B4FA-4879-B210-AB43FC983F1B}" type="presParOf" srcId="{053A96B7-4FC5-4D23-B6DA-43602CF57A4F}" destId="{8BDBAD33-1EB5-4437-983C-2795367D7469}" srcOrd="1" destOrd="0" presId="urn:microsoft.com/office/officeart/2018/2/layout/IconLabelList"/>
    <dgm:cxn modelId="{3DD121BC-7931-423B-9047-96799168EA48}" type="presParOf" srcId="{053A96B7-4FC5-4D23-B6DA-43602CF57A4F}" destId="{2F725282-2B2D-4182-9652-A1D9C86A4C8C}" srcOrd="2" destOrd="0" presId="urn:microsoft.com/office/officeart/2018/2/layout/IconLabelList"/>
    <dgm:cxn modelId="{DECD8034-EFA4-4ADA-9656-D521196C25FD}" type="presParOf" srcId="{4DB6549E-99A1-41E4-8983-3064B0E32D4D}" destId="{2FF7A27E-9B74-4057-8F57-00843F6B4E77}" srcOrd="3" destOrd="0" presId="urn:microsoft.com/office/officeart/2018/2/layout/IconLabelList"/>
    <dgm:cxn modelId="{65154713-5925-4902-99C9-77EA762B3276}" type="presParOf" srcId="{4DB6549E-99A1-41E4-8983-3064B0E32D4D}" destId="{40153623-C86F-43E0-BD56-9BB552539236}" srcOrd="4" destOrd="0" presId="urn:microsoft.com/office/officeart/2018/2/layout/IconLabelList"/>
    <dgm:cxn modelId="{3120F361-7596-450A-83B9-7EAFEBF8CC47}" type="presParOf" srcId="{40153623-C86F-43E0-BD56-9BB552539236}" destId="{7E5968FD-C3D1-455C-B177-B12DDE5D2DC7}" srcOrd="0" destOrd="0" presId="urn:microsoft.com/office/officeart/2018/2/layout/IconLabelList"/>
    <dgm:cxn modelId="{8098A609-54FF-42AD-85AE-44DCDBC1493F}" type="presParOf" srcId="{40153623-C86F-43E0-BD56-9BB552539236}" destId="{AD58BBC8-6CA7-4C9F-9AC7-E581507C4053}" srcOrd="1" destOrd="0" presId="urn:microsoft.com/office/officeart/2018/2/layout/IconLabelList"/>
    <dgm:cxn modelId="{357FD4F3-BAFC-4D27-8BA8-34DF41AA8ED4}" type="presParOf" srcId="{40153623-C86F-43E0-BD56-9BB552539236}" destId="{321E3CF5-5E78-46F9-8119-C66F3CB348F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A58C8B1-4939-4A3B-9971-3ADC916C45E6}"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en-US"/>
        </a:p>
      </dgm:t>
    </dgm:pt>
    <dgm:pt modelId="{99C6EA6C-E9E5-410C-A495-A58C012A1A72}">
      <dgm:prSet/>
      <dgm:spPr/>
      <dgm:t>
        <a:bodyPr/>
        <a:lstStyle/>
        <a:p>
          <a:r>
            <a:rPr lang="en-IN" dirty="0"/>
            <a:t>Business operations carried out wholly or partly in India</a:t>
          </a:r>
          <a:endParaRPr lang="en-US" dirty="0"/>
        </a:p>
      </dgm:t>
    </dgm:pt>
    <dgm:pt modelId="{92113270-CB47-4BED-8207-D7AEBFFCD1C3}" type="parTrans" cxnId="{AEC12A5F-9A09-42BD-9509-01B9F29364B9}">
      <dgm:prSet/>
      <dgm:spPr/>
      <dgm:t>
        <a:bodyPr/>
        <a:lstStyle/>
        <a:p>
          <a:endParaRPr lang="en-US"/>
        </a:p>
      </dgm:t>
    </dgm:pt>
    <dgm:pt modelId="{D15C5977-23EF-4C6E-B4CF-78B3DECC5E3B}" type="sibTrans" cxnId="{AEC12A5F-9A09-42BD-9509-01B9F29364B9}">
      <dgm:prSet/>
      <dgm:spPr/>
      <dgm:t>
        <a:bodyPr/>
        <a:lstStyle/>
        <a:p>
          <a:endParaRPr lang="en-US"/>
        </a:p>
      </dgm:t>
    </dgm:pt>
    <dgm:pt modelId="{3ECBC1B6-EFA3-455C-AF89-A32EA17A1ABA}">
      <dgm:prSet/>
      <dgm:spPr/>
      <dgm:t>
        <a:bodyPr/>
        <a:lstStyle/>
        <a:p>
          <a:r>
            <a:rPr lang="en-IN" dirty="0"/>
            <a:t>a significant economic presence in India;</a:t>
          </a:r>
          <a:endParaRPr lang="en-US" dirty="0"/>
        </a:p>
      </dgm:t>
    </dgm:pt>
    <dgm:pt modelId="{123D726E-5C9A-4171-B0E6-8E611261024D}" type="parTrans" cxnId="{7832B8C4-7F22-42A2-B010-E00E9F7E036B}">
      <dgm:prSet/>
      <dgm:spPr/>
      <dgm:t>
        <a:bodyPr/>
        <a:lstStyle/>
        <a:p>
          <a:endParaRPr lang="en-US"/>
        </a:p>
      </dgm:t>
    </dgm:pt>
    <dgm:pt modelId="{962DF817-0B1B-4761-A4BE-DC6D95957477}" type="sibTrans" cxnId="{7832B8C4-7F22-42A2-B010-E00E9F7E036B}">
      <dgm:prSet/>
      <dgm:spPr/>
      <dgm:t>
        <a:bodyPr/>
        <a:lstStyle/>
        <a:p>
          <a:endParaRPr lang="en-US"/>
        </a:p>
      </dgm:t>
    </dgm:pt>
    <dgm:pt modelId="{433BC2B1-9CE3-4E89-8E21-6135FDED4183}" type="pres">
      <dgm:prSet presAssocID="{8A58C8B1-4939-4A3B-9971-3ADC916C45E6}" presName="diagram" presStyleCnt="0">
        <dgm:presLayoutVars>
          <dgm:chPref val="1"/>
          <dgm:dir/>
          <dgm:animOne val="branch"/>
          <dgm:animLvl val="lvl"/>
          <dgm:resizeHandles/>
        </dgm:presLayoutVars>
      </dgm:prSet>
      <dgm:spPr/>
    </dgm:pt>
    <dgm:pt modelId="{69636925-45FF-4754-8E42-C7E6BEB36EA0}" type="pres">
      <dgm:prSet presAssocID="{99C6EA6C-E9E5-410C-A495-A58C012A1A72}" presName="root" presStyleCnt="0"/>
      <dgm:spPr/>
    </dgm:pt>
    <dgm:pt modelId="{719DC318-54D2-4F60-9F79-BAEC2A0CEF9E}" type="pres">
      <dgm:prSet presAssocID="{99C6EA6C-E9E5-410C-A495-A58C012A1A72}" presName="rootComposite" presStyleCnt="0"/>
      <dgm:spPr/>
    </dgm:pt>
    <dgm:pt modelId="{9440AFA6-AFFF-4374-A1B0-F32FEE835A63}" type="pres">
      <dgm:prSet presAssocID="{99C6EA6C-E9E5-410C-A495-A58C012A1A72}" presName="rootText" presStyleLbl="node1" presStyleIdx="0" presStyleCnt="2"/>
      <dgm:spPr/>
    </dgm:pt>
    <dgm:pt modelId="{43C6B374-B8CD-4AB4-9E06-38C6A45FACED}" type="pres">
      <dgm:prSet presAssocID="{99C6EA6C-E9E5-410C-A495-A58C012A1A72}" presName="rootConnector" presStyleLbl="node1" presStyleIdx="0" presStyleCnt="2"/>
      <dgm:spPr/>
    </dgm:pt>
    <dgm:pt modelId="{1EC89111-E684-45D8-A995-898163311B28}" type="pres">
      <dgm:prSet presAssocID="{99C6EA6C-E9E5-410C-A495-A58C012A1A72}" presName="childShape" presStyleCnt="0"/>
      <dgm:spPr/>
    </dgm:pt>
    <dgm:pt modelId="{4C3E5C74-37B9-41DA-B2E5-235F19FB3D25}" type="pres">
      <dgm:prSet presAssocID="{3ECBC1B6-EFA3-455C-AF89-A32EA17A1ABA}" presName="root" presStyleCnt="0"/>
      <dgm:spPr/>
    </dgm:pt>
    <dgm:pt modelId="{AB6F5A3C-882E-4EA2-B776-83F098ACE3CD}" type="pres">
      <dgm:prSet presAssocID="{3ECBC1B6-EFA3-455C-AF89-A32EA17A1ABA}" presName="rootComposite" presStyleCnt="0"/>
      <dgm:spPr/>
    </dgm:pt>
    <dgm:pt modelId="{825BDC1E-A09D-4551-95AA-44524C4D5B05}" type="pres">
      <dgm:prSet presAssocID="{3ECBC1B6-EFA3-455C-AF89-A32EA17A1ABA}" presName="rootText" presStyleLbl="node1" presStyleIdx="1" presStyleCnt="2"/>
      <dgm:spPr/>
    </dgm:pt>
    <dgm:pt modelId="{A1C33743-6C56-4BDD-8BB2-FA148BBB1E77}" type="pres">
      <dgm:prSet presAssocID="{3ECBC1B6-EFA3-455C-AF89-A32EA17A1ABA}" presName="rootConnector" presStyleLbl="node1" presStyleIdx="1" presStyleCnt="2"/>
      <dgm:spPr/>
    </dgm:pt>
    <dgm:pt modelId="{58E0E727-D393-48EC-A04E-A4771F5A72D7}" type="pres">
      <dgm:prSet presAssocID="{3ECBC1B6-EFA3-455C-AF89-A32EA17A1ABA}" presName="childShape" presStyleCnt="0"/>
      <dgm:spPr/>
    </dgm:pt>
  </dgm:ptLst>
  <dgm:cxnLst>
    <dgm:cxn modelId="{B595C40E-447B-4CA0-8E5D-F034D7C754EE}" type="presOf" srcId="{3ECBC1B6-EFA3-455C-AF89-A32EA17A1ABA}" destId="{825BDC1E-A09D-4551-95AA-44524C4D5B05}" srcOrd="0" destOrd="0" presId="urn:microsoft.com/office/officeart/2005/8/layout/hierarchy3"/>
    <dgm:cxn modelId="{AEC12A5F-9A09-42BD-9509-01B9F29364B9}" srcId="{8A58C8B1-4939-4A3B-9971-3ADC916C45E6}" destId="{99C6EA6C-E9E5-410C-A495-A58C012A1A72}" srcOrd="0" destOrd="0" parTransId="{92113270-CB47-4BED-8207-D7AEBFFCD1C3}" sibTransId="{D15C5977-23EF-4C6E-B4CF-78B3DECC5E3B}"/>
    <dgm:cxn modelId="{56867D75-BA32-45DA-9F6C-C76D669ACB5F}" type="presOf" srcId="{99C6EA6C-E9E5-410C-A495-A58C012A1A72}" destId="{43C6B374-B8CD-4AB4-9E06-38C6A45FACED}" srcOrd="1" destOrd="0" presId="urn:microsoft.com/office/officeart/2005/8/layout/hierarchy3"/>
    <dgm:cxn modelId="{8800A5B0-1338-40F0-BE17-B73C1BE50C41}" type="presOf" srcId="{3ECBC1B6-EFA3-455C-AF89-A32EA17A1ABA}" destId="{A1C33743-6C56-4BDD-8BB2-FA148BBB1E77}" srcOrd="1" destOrd="0" presId="urn:microsoft.com/office/officeart/2005/8/layout/hierarchy3"/>
    <dgm:cxn modelId="{7832B8C4-7F22-42A2-B010-E00E9F7E036B}" srcId="{8A58C8B1-4939-4A3B-9971-3ADC916C45E6}" destId="{3ECBC1B6-EFA3-455C-AF89-A32EA17A1ABA}" srcOrd="1" destOrd="0" parTransId="{123D726E-5C9A-4171-B0E6-8E611261024D}" sibTransId="{962DF817-0B1B-4761-A4BE-DC6D95957477}"/>
    <dgm:cxn modelId="{2B8A35EC-1046-45E6-AF52-B7FF62A793F0}" type="presOf" srcId="{99C6EA6C-E9E5-410C-A495-A58C012A1A72}" destId="{9440AFA6-AFFF-4374-A1B0-F32FEE835A63}" srcOrd="0" destOrd="0" presId="urn:microsoft.com/office/officeart/2005/8/layout/hierarchy3"/>
    <dgm:cxn modelId="{08E2E1FC-F0F3-4771-8CEE-370107D6645C}" type="presOf" srcId="{8A58C8B1-4939-4A3B-9971-3ADC916C45E6}" destId="{433BC2B1-9CE3-4E89-8E21-6135FDED4183}" srcOrd="0" destOrd="0" presId="urn:microsoft.com/office/officeart/2005/8/layout/hierarchy3"/>
    <dgm:cxn modelId="{E0A66A4F-8A25-4C49-B22B-70E9CE12BFED}" type="presParOf" srcId="{433BC2B1-9CE3-4E89-8E21-6135FDED4183}" destId="{69636925-45FF-4754-8E42-C7E6BEB36EA0}" srcOrd="0" destOrd="0" presId="urn:microsoft.com/office/officeart/2005/8/layout/hierarchy3"/>
    <dgm:cxn modelId="{8197F992-59A4-42FC-8149-38F06EF5EAF7}" type="presParOf" srcId="{69636925-45FF-4754-8E42-C7E6BEB36EA0}" destId="{719DC318-54D2-4F60-9F79-BAEC2A0CEF9E}" srcOrd="0" destOrd="0" presId="urn:microsoft.com/office/officeart/2005/8/layout/hierarchy3"/>
    <dgm:cxn modelId="{E84B2099-7543-4AA1-93D2-900B4FD5FCC1}" type="presParOf" srcId="{719DC318-54D2-4F60-9F79-BAEC2A0CEF9E}" destId="{9440AFA6-AFFF-4374-A1B0-F32FEE835A63}" srcOrd="0" destOrd="0" presId="urn:microsoft.com/office/officeart/2005/8/layout/hierarchy3"/>
    <dgm:cxn modelId="{64DE63E3-9C5D-45B6-BB65-63F41125A75B}" type="presParOf" srcId="{719DC318-54D2-4F60-9F79-BAEC2A0CEF9E}" destId="{43C6B374-B8CD-4AB4-9E06-38C6A45FACED}" srcOrd="1" destOrd="0" presId="urn:microsoft.com/office/officeart/2005/8/layout/hierarchy3"/>
    <dgm:cxn modelId="{654174FA-2F8F-4800-8A87-3E9B4C0F9999}" type="presParOf" srcId="{69636925-45FF-4754-8E42-C7E6BEB36EA0}" destId="{1EC89111-E684-45D8-A995-898163311B28}" srcOrd="1" destOrd="0" presId="urn:microsoft.com/office/officeart/2005/8/layout/hierarchy3"/>
    <dgm:cxn modelId="{5500ACA5-8266-4EB5-9A18-F6AEBD7DFAD6}" type="presParOf" srcId="{433BC2B1-9CE3-4E89-8E21-6135FDED4183}" destId="{4C3E5C74-37B9-41DA-B2E5-235F19FB3D25}" srcOrd="1" destOrd="0" presId="urn:microsoft.com/office/officeart/2005/8/layout/hierarchy3"/>
    <dgm:cxn modelId="{99434624-3D45-44DB-AC04-9575B29B4F2D}" type="presParOf" srcId="{4C3E5C74-37B9-41DA-B2E5-235F19FB3D25}" destId="{AB6F5A3C-882E-4EA2-B776-83F098ACE3CD}" srcOrd="0" destOrd="0" presId="urn:microsoft.com/office/officeart/2005/8/layout/hierarchy3"/>
    <dgm:cxn modelId="{D9B21F5E-6AAA-4061-8DFA-81EA17B72E9C}" type="presParOf" srcId="{AB6F5A3C-882E-4EA2-B776-83F098ACE3CD}" destId="{825BDC1E-A09D-4551-95AA-44524C4D5B05}" srcOrd="0" destOrd="0" presId="urn:microsoft.com/office/officeart/2005/8/layout/hierarchy3"/>
    <dgm:cxn modelId="{2F0246BA-0BE4-478B-9DB9-0BEA3EC43BFB}" type="presParOf" srcId="{AB6F5A3C-882E-4EA2-B776-83F098ACE3CD}" destId="{A1C33743-6C56-4BDD-8BB2-FA148BBB1E77}" srcOrd="1" destOrd="0" presId="urn:microsoft.com/office/officeart/2005/8/layout/hierarchy3"/>
    <dgm:cxn modelId="{824BE2B0-3938-494A-8FD9-92B863E88A73}" type="presParOf" srcId="{4C3E5C74-37B9-41DA-B2E5-235F19FB3D25}" destId="{58E0E727-D393-48EC-A04E-A4771F5A72D7}"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434E9FB-D7BA-4182-B607-013CA3016747}"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5B4753ED-659D-4A17-B283-3687621509A5}">
      <dgm:prSet/>
      <dgm:spPr/>
      <dgm:t>
        <a:bodyPr/>
        <a:lstStyle/>
        <a:p>
          <a:r>
            <a:rPr lang="en-IN" b="1"/>
            <a:t>Examples</a:t>
          </a:r>
          <a:endParaRPr lang="en-US"/>
        </a:p>
      </dgm:t>
    </dgm:pt>
    <dgm:pt modelId="{A7919563-9175-4FB1-A8CD-EC2E759C5CAE}" type="parTrans" cxnId="{340641F1-F3AC-4047-9DAD-28CCB1BE29B8}">
      <dgm:prSet/>
      <dgm:spPr/>
      <dgm:t>
        <a:bodyPr/>
        <a:lstStyle/>
        <a:p>
          <a:endParaRPr lang="en-US"/>
        </a:p>
      </dgm:t>
    </dgm:pt>
    <dgm:pt modelId="{96AD00F6-CFF0-498C-9474-3BCD6AE9633B}" type="sibTrans" cxnId="{340641F1-F3AC-4047-9DAD-28CCB1BE29B8}">
      <dgm:prSet/>
      <dgm:spPr/>
      <dgm:t>
        <a:bodyPr/>
        <a:lstStyle/>
        <a:p>
          <a:endParaRPr lang="en-US"/>
        </a:p>
      </dgm:t>
    </dgm:pt>
    <dgm:pt modelId="{43C9AF75-E11C-40AE-9F9D-13F727E4EC4D}">
      <dgm:prSet/>
      <dgm:spPr/>
      <dgm:t>
        <a:bodyPr/>
        <a:lstStyle/>
        <a:p>
          <a:r>
            <a:rPr lang="en-IN"/>
            <a:t>Netflix</a:t>
          </a:r>
          <a:endParaRPr lang="en-US"/>
        </a:p>
      </dgm:t>
    </dgm:pt>
    <dgm:pt modelId="{FBEE5044-1341-4C7F-A7E6-830E2C426A36}" type="parTrans" cxnId="{EB2C8572-69A0-4580-9F82-01DEF55A3646}">
      <dgm:prSet/>
      <dgm:spPr/>
      <dgm:t>
        <a:bodyPr/>
        <a:lstStyle/>
        <a:p>
          <a:endParaRPr lang="en-US"/>
        </a:p>
      </dgm:t>
    </dgm:pt>
    <dgm:pt modelId="{2C4CF8D2-6B78-498B-959A-991F7FE481D0}" type="sibTrans" cxnId="{EB2C8572-69A0-4580-9F82-01DEF55A3646}">
      <dgm:prSet/>
      <dgm:spPr/>
      <dgm:t>
        <a:bodyPr/>
        <a:lstStyle/>
        <a:p>
          <a:endParaRPr lang="en-US"/>
        </a:p>
      </dgm:t>
    </dgm:pt>
    <dgm:pt modelId="{81D01B18-E47F-4B38-86F0-EADE35A82CFE}">
      <dgm:prSet/>
      <dgm:spPr/>
      <dgm:t>
        <a:bodyPr/>
        <a:lstStyle/>
        <a:p>
          <a:r>
            <a:rPr lang="en-IN"/>
            <a:t>Google</a:t>
          </a:r>
          <a:endParaRPr lang="en-US"/>
        </a:p>
      </dgm:t>
    </dgm:pt>
    <dgm:pt modelId="{152C18A1-9D9B-4785-9B5F-4339E43D5D6A}" type="parTrans" cxnId="{AD9DDB6F-AA73-4307-BF0B-59A6A8E638A9}">
      <dgm:prSet/>
      <dgm:spPr/>
      <dgm:t>
        <a:bodyPr/>
        <a:lstStyle/>
        <a:p>
          <a:endParaRPr lang="en-US"/>
        </a:p>
      </dgm:t>
    </dgm:pt>
    <dgm:pt modelId="{7FE0A639-BBA7-425C-9602-E04655B96B2D}" type="sibTrans" cxnId="{AD9DDB6F-AA73-4307-BF0B-59A6A8E638A9}">
      <dgm:prSet/>
      <dgm:spPr/>
      <dgm:t>
        <a:bodyPr/>
        <a:lstStyle/>
        <a:p>
          <a:endParaRPr lang="en-US"/>
        </a:p>
      </dgm:t>
    </dgm:pt>
    <dgm:pt modelId="{9B6EC65A-2BF7-46D6-82D8-7AB5D9B4E5E0}">
      <dgm:prSet/>
      <dgm:spPr/>
      <dgm:t>
        <a:bodyPr/>
        <a:lstStyle/>
        <a:p>
          <a:r>
            <a:rPr lang="en-IN"/>
            <a:t>Amazon Web Services</a:t>
          </a:r>
          <a:endParaRPr lang="en-US"/>
        </a:p>
      </dgm:t>
    </dgm:pt>
    <dgm:pt modelId="{A45C7014-C3F4-4516-B0C1-7B48D00E0680}" type="parTrans" cxnId="{BA3C1452-E513-4407-B095-8B858B0DF1E1}">
      <dgm:prSet/>
      <dgm:spPr/>
      <dgm:t>
        <a:bodyPr/>
        <a:lstStyle/>
        <a:p>
          <a:endParaRPr lang="en-US"/>
        </a:p>
      </dgm:t>
    </dgm:pt>
    <dgm:pt modelId="{0B9F8858-3D8B-45AB-861F-891145C761D7}" type="sibTrans" cxnId="{BA3C1452-E513-4407-B095-8B858B0DF1E1}">
      <dgm:prSet/>
      <dgm:spPr/>
      <dgm:t>
        <a:bodyPr/>
        <a:lstStyle/>
        <a:p>
          <a:endParaRPr lang="en-US"/>
        </a:p>
      </dgm:t>
    </dgm:pt>
    <dgm:pt modelId="{F8BB6971-2F74-4496-B723-83A2B947B7C1}">
      <dgm:prSet/>
      <dgm:spPr/>
      <dgm:t>
        <a:bodyPr/>
        <a:lstStyle/>
        <a:p>
          <a:r>
            <a:rPr lang="en-IN"/>
            <a:t>Meta</a:t>
          </a:r>
          <a:endParaRPr lang="en-US"/>
        </a:p>
      </dgm:t>
    </dgm:pt>
    <dgm:pt modelId="{1074A461-88C6-4461-BCCC-F1BD0E02EAF2}" type="parTrans" cxnId="{C5D5C04F-3995-4961-83E8-DC514645D6C1}">
      <dgm:prSet/>
      <dgm:spPr/>
      <dgm:t>
        <a:bodyPr/>
        <a:lstStyle/>
        <a:p>
          <a:endParaRPr lang="en-US"/>
        </a:p>
      </dgm:t>
    </dgm:pt>
    <dgm:pt modelId="{ECB535B5-BDEC-4F12-AAA2-715D43A7242D}" type="sibTrans" cxnId="{C5D5C04F-3995-4961-83E8-DC514645D6C1}">
      <dgm:prSet/>
      <dgm:spPr/>
      <dgm:t>
        <a:bodyPr/>
        <a:lstStyle/>
        <a:p>
          <a:endParaRPr lang="en-US"/>
        </a:p>
      </dgm:t>
    </dgm:pt>
    <dgm:pt modelId="{4540F9FD-678F-48B6-BE5E-17DEA790C631}">
      <dgm:prSet/>
      <dgm:spPr/>
      <dgm:t>
        <a:bodyPr/>
        <a:lstStyle/>
        <a:p>
          <a:r>
            <a:rPr lang="en-IN"/>
            <a:t>Digital Advertising Platforms</a:t>
          </a:r>
          <a:endParaRPr lang="en-US"/>
        </a:p>
      </dgm:t>
    </dgm:pt>
    <dgm:pt modelId="{ED64BA67-2037-4615-86C8-2979982D145A}" type="parTrans" cxnId="{C734A371-E793-4795-BED1-7ED739BC871C}">
      <dgm:prSet/>
      <dgm:spPr/>
      <dgm:t>
        <a:bodyPr/>
        <a:lstStyle/>
        <a:p>
          <a:endParaRPr lang="en-US"/>
        </a:p>
      </dgm:t>
    </dgm:pt>
    <dgm:pt modelId="{8C1E89AB-2F0A-4A5E-A91C-531D6C39E09F}" type="sibTrans" cxnId="{C734A371-E793-4795-BED1-7ED739BC871C}">
      <dgm:prSet/>
      <dgm:spPr/>
      <dgm:t>
        <a:bodyPr/>
        <a:lstStyle/>
        <a:p>
          <a:endParaRPr lang="en-US"/>
        </a:p>
      </dgm:t>
    </dgm:pt>
    <dgm:pt modelId="{4A451366-85C1-41F3-8154-95DE2D9697DB}">
      <dgm:prSet/>
      <dgm:spPr/>
      <dgm:t>
        <a:bodyPr/>
        <a:lstStyle/>
        <a:p>
          <a:r>
            <a:rPr lang="en-IN"/>
            <a:t>Cloud Service Providers</a:t>
          </a:r>
          <a:endParaRPr lang="en-US"/>
        </a:p>
      </dgm:t>
    </dgm:pt>
    <dgm:pt modelId="{692378AB-4D0C-4599-8124-F64E65DF4FF4}" type="parTrans" cxnId="{EA977C0C-0FDD-4044-B799-1530A501551B}">
      <dgm:prSet/>
      <dgm:spPr/>
      <dgm:t>
        <a:bodyPr/>
        <a:lstStyle/>
        <a:p>
          <a:endParaRPr lang="en-US"/>
        </a:p>
      </dgm:t>
    </dgm:pt>
    <dgm:pt modelId="{8D708FD1-4ECE-4184-81AA-83C9F6E7FDD6}" type="sibTrans" cxnId="{EA977C0C-0FDD-4044-B799-1530A501551B}">
      <dgm:prSet/>
      <dgm:spPr/>
      <dgm:t>
        <a:bodyPr/>
        <a:lstStyle/>
        <a:p>
          <a:endParaRPr lang="en-US"/>
        </a:p>
      </dgm:t>
    </dgm:pt>
    <dgm:pt modelId="{BCEBA646-0941-4F62-97CB-8FE175BEB60B}">
      <dgm:prSet/>
      <dgm:spPr/>
      <dgm:t>
        <a:bodyPr/>
        <a:lstStyle/>
        <a:p>
          <a:r>
            <a:rPr lang="en-IN"/>
            <a:t>Online Software Providers</a:t>
          </a:r>
          <a:endParaRPr lang="en-US"/>
        </a:p>
      </dgm:t>
    </dgm:pt>
    <dgm:pt modelId="{BBCA8B33-3F72-459D-B2A6-EC0F71B61EE1}" type="parTrans" cxnId="{6ED18EA9-89B0-40B6-8B23-FB607C3AA82F}">
      <dgm:prSet/>
      <dgm:spPr/>
      <dgm:t>
        <a:bodyPr/>
        <a:lstStyle/>
        <a:p>
          <a:endParaRPr lang="en-US"/>
        </a:p>
      </dgm:t>
    </dgm:pt>
    <dgm:pt modelId="{07181BFE-E34A-44C8-81E2-3E7EDEFF3F15}" type="sibTrans" cxnId="{6ED18EA9-89B0-40B6-8B23-FB607C3AA82F}">
      <dgm:prSet/>
      <dgm:spPr/>
      <dgm:t>
        <a:bodyPr/>
        <a:lstStyle/>
        <a:p>
          <a:endParaRPr lang="en-US"/>
        </a:p>
      </dgm:t>
    </dgm:pt>
    <dgm:pt modelId="{5F01FC76-EA41-4A44-A321-D07A2C8660B4}" type="pres">
      <dgm:prSet presAssocID="{1434E9FB-D7BA-4182-B607-013CA3016747}" presName="root" presStyleCnt="0">
        <dgm:presLayoutVars>
          <dgm:dir/>
          <dgm:resizeHandles val="exact"/>
        </dgm:presLayoutVars>
      </dgm:prSet>
      <dgm:spPr/>
    </dgm:pt>
    <dgm:pt modelId="{E31FFAFA-BB57-48B0-B77B-EE1D79C006B7}" type="pres">
      <dgm:prSet presAssocID="{5B4753ED-659D-4A17-B283-3687621509A5}" presName="compNode" presStyleCnt="0"/>
      <dgm:spPr/>
    </dgm:pt>
    <dgm:pt modelId="{41CF0569-AC67-43C5-83D4-0184ECEAEA51}" type="pres">
      <dgm:prSet presAssocID="{5B4753ED-659D-4A17-B283-3687621509A5}"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90C8A28F-D767-475D-BF7F-3D5DD87B3E27}" type="pres">
      <dgm:prSet presAssocID="{5B4753ED-659D-4A17-B283-3687621509A5}" presName="spaceRect" presStyleCnt="0"/>
      <dgm:spPr/>
    </dgm:pt>
    <dgm:pt modelId="{8E7C9CAF-DC70-47EA-9912-3FF7AC691412}" type="pres">
      <dgm:prSet presAssocID="{5B4753ED-659D-4A17-B283-3687621509A5}" presName="textRect" presStyleLbl="revTx" presStyleIdx="0" presStyleCnt="8">
        <dgm:presLayoutVars>
          <dgm:chMax val="1"/>
          <dgm:chPref val="1"/>
        </dgm:presLayoutVars>
      </dgm:prSet>
      <dgm:spPr/>
    </dgm:pt>
    <dgm:pt modelId="{C7F804D3-FEB0-4720-A8A6-21AFFD60B37F}" type="pres">
      <dgm:prSet presAssocID="{96AD00F6-CFF0-498C-9474-3BCD6AE9633B}" presName="sibTrans" presStyleCnt="0"/>
      <dgm:spPr/>
    </dgm:pt>
    <dgm:pt modelId="{1A6E99C6-D7F1-4CC0-BE3B-C667096A0969}" type="pres">
      <dgm:prSet presAssocID="{43C9AF75-E11C-40AE-9F9D-13F727E4EC4D}" presName="compNode" presStyleCnt="0"/>
      <dgm:spPr/>
    </dgm:pt>
    <dgm:pt modelId="{9ED68F0E-8EF7-4203-A25D-297193E5735D}" type="pres">
      <dgm:prSet presAssocID="{43C9AF75-E11C-40AE-9F9D-13F727E4EC4D}"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Video camera"/>
        </a:ext>
      </dgm:extLst>
    </dgm:pt>
    <dgm:pt modelId="{D5536538-A326-42E2-81A0-E71BDCAF0CAE}" type="pres">
      <dgm:prSet presAssocID="{43C9AF75-E11C-40AE-9F9D-13F727E4EC4D}" presName="spaceRect" presStyleCnt="0"/>
      <dgm:spPr/>
    </dgm:pt>
    <dgm:pt modelId="{961832B4-6D0B-4B94-BD51-78D39C99F585}" type="pres">
      <dgm:prSet presAssocID="{43C9AF75-E11C-40AE-9F9D-13F727E4EC4D}" presName="textRect" presStyleLbl="revTx" presStyleIdx="1" presStyleCnt="8">
        <dgm:presLayoutVars>
          <dgm:chMax val="1"/>
          <dgm:chPref val="1"/>
        </dgm:presLayoutVars>
      </dgm:prSet>
      <dgm:spPr/>
    </dgm:pt>
    <dgm:pt modelId="{7613339F-0708-4E4E-889F-1359742E6059}" type="pres">
      <dgm:prSet presAssocID="{2C4CF8D2-6B78-498B-959A-991F7FE481D0}" presName="sibTrans" presStyleCnt="0"/>
      <dgm:spPr/>
    </dgm:pt>
    <dgm:pt modelId="{EC532369-A77B-41D7-83CC-1BC57AF53D3C}" type="pres">
      <dgm:prSet presAssocID="{81D01B18-E47F-4B38-86F0-EADE35A82CFE}" presName="compNode" presStyleCnt="0"/>
      <dgm:spPr/>
    </dgm:pt>
    <dgm:pt modelId="{BC1A61E0-E5B7-4FFD-A0B6-4CFC8E2C07D5}" type="pres">
      <dgm:prSet presAssocID="{81D01B18-E47F-4B38-86F0-EADE35A82CFE}"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aptop"/>
        </a:ext>
      </dgm:extLst>
    </dgm:pt>
    <dgm:pt modelId="{DCE3F2C1-575B-42C9-A750-9D841A22BFA6}" type="pres">
      <dgm:prSet presAssocID="{81D01B18-E47F-4B38-86F0-EADE35A82CFE}" presName="spaceRect" presStyleCnt="0"/>
      <dgm:spPr/>
    </dgm:pt>
    <dgm:pt modelId="{495237FB-99C4-4A80-8627-946E74B8CFB5}" type="pres">
      <dgm:prSet presAssocID="{81D01B18-E47F-4B38-86F0-EADE35A82CFE}" presName="textRect" presStyleLbl="revTx" presStyleIdx="2" presStyleCnt="8">
        <dgm:presLayoutVars>
          <dgm:chMax val="1"/>
          <dgm:chPref val="1"/>
        </dgm:presLayoutVars>
      </dgm:prSet>
      <dgm:spPr/>
    </dgm:pt>
    <dgm:pt modelId="{19CE468C-236C-4032-9E0C-14FECCEDB1FA}" type="pres">
      <dgm:prSet presAssocID="{7FE0A639-BBA7-425C-9602-E04655B96B2D}" presName="sibTrans" presStyleCnt="0"/>
      <dgm:spPr/>
    </dgm:pt>
    <dgm:pt modelId="{80307165-DD70-4D5F-A345-BA115F79C867}" type="pres">
      <dgm:prSet presAssocID="{9B6EC65A-2BF7-46D6-82D8-7AB5D9B4E5E0}" presName="compNode" presStyleCnt="0"/>
      <dgm:spPr/>
    </dgm:pt>
    <dgm:pt modelId="{95107DF9-7800-4882-AD75-88FDCD7D9751}" type="pres">
      <dgm:prSet presAssocID="{9B6EC65A-2BF7-46D6-82D8-7AB5D9B4E5E0}"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itor"/>
        </a:ext>
      </dgm:extLst>
    </dgm:pt>
    <dgm:pt modelId="{2073AD8C-2A80-4F4E-BD44-7267965F9284}" type="pres">
      <dgm:prSet presAssocID="{9B6EC65A-2BF7-46D6-82D8-7AB5D9B4E5E0}" presName="spaceRect" presStyleCnt="0"/>
      <dgm:spPr/>
    </dgm:pt>
    <dgm:pt modelId="{75A82A15-2A58-4058-99AF-7110F5B3EA95}" type="pres">
      <dgm:prSet presAssocID="{9B6EC65A-2BF7-46D6-82D8-7AB5D9B4E5E0}" presName="textRect" presStyleLbl="revTx" presStyleIdx="3" presStyleCnt="8">
        <dgm:presLayoutVars>
          <dgm:chMax val="1"/>
          <dgm:chPref val="1"/>
        </dgm:presLayoutVars>
      </dgm:prSet>
      <dgm:spPr/>
    </dgm:pt>
    <dgm:pt modelId="{4691251E-C3EC-48DE-83B8-E484DD030732}" type="pres">
      <dgm:prSet presAssocID="{0B9F8858-3D8B-45AB-861F-891145C761D7}" presName="sibTrans" presStyleCnt="0"/>
      <dgm:spPr/>
    </dgm:pt>
    <dgm:pt modelId="{0DEFEAEF-56A6-4D46-AF11-E4C68599669E}" type="pres">
      <dgm:prSet presAssocID="{F8BB6971-2F74-4496-B723-83A2B947B7C1}" presName="compNode" presStyleCnt="0"/>
      <dgm:spPr/>
    </dgm:pt>
    <dgm:pt modelId="{9B037582-163D-4A95-BFB6-409637E73AA1}" type="pres">
      <dgm:prSet presAssocID="{F8BB6971-2F74-4496-B723-83A2B947B7C1}"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InternetBanking"/>
        </a:ext>
      </dgm:extLst>
    </dgm:pt>
    <dgm:pt modelId="{F4480911-9B71-4F2A-8960-B9869ADB5000}" type="pres">
      <dgm:prSet presAssocID="{F8BB6971-2F74-4496-B723-83A2B947B7C1}" presName="spaceRect" presStyleCnt="0"/>
      <dgm:spPr/>
    </dgm:pt>
    <dgm:pt modelId="{DD3DC9D3-FA17-4D68-824F-D139B76F9003}" type="pres">
      <dgm:prSet presAssocID="{F8BB6971-2F74-4496-B723-83A2B947B7C1}" presName="textRect" presStyleLbl="revTx" presStyleIdx="4" presStyleCnt="8">
        <dgm:presLayoutVars>
          <dgm:chMax val="1"/>
          <dgm:chPref val="1"/>
        </dgm:presLayoutVars>
      </dgm:prSet>
      <dgm:spPr/>
    </dgm:pt>
    <dgm:pt modelId="{DC4950FC-5312-4D51-8303-546A99518E63}" type="pres">
      <dgm:prSet presAssocID="{ECB535B5-BDEC-4F12-AAA2-715D43A7242D}" presName="sibTrans" presStyleCnt="0"/>
      <dgm:spPr/>
    </dgm:pt>
    <dgm:pt modelId="{C2D21D3E-F242-4012-9A3B-C4CF2A1B9C18}" type="pres">
      <dgm:prSet presAssocID="{4540F9FD-678F-48B6-BE5E-17DEA790C631}" presName="compNode" presStyleCnt="0"/>
      <dgm:spPr/>
    </dgm:pt>
    <dgm:pt modelId="{CE11AA84-6956-414F-9FF2-32F36742A43C}" type="pres">
      <dgm:prSet presAssocID="{4540F9FD-678F-48B6-BE5E-17DEA790C631}"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mart Phone"/>
        </a:ext>
      </dgm:extLst>
    </dgm:pt>
    <dgm:pt modelId="{4FB74898-44AA-4ADF-BC7A-AE0D4458F5E8}" type="pres">
      <dgm:prSet presAssocID="{4540F9FD-678F-48B6-BE5E-17DEA790C631}" presName="spaceRect" presStyleCnt="0"/>
      <dgm:spPr/>
    </dgm:pt>
    <dgm:pt modelId="{626A5647-F2A5-4818-A2B7-82DBD3023175}" type="pres">
      <dgm:prSet presAssocID="{4540F9FD-678F-48B6-BE5E-17DEA790C631}" presName="textRect" presStyleLbl="revTx" presStyleIdx="5" presStyleCnt="8">
        <dgm:presLayoutVars>
          <dgm:chMax val="1"/>
          <dgm:chPref val="1"/>
        </dgm:presLayoutVars>
      </dgm:prSet>
      <dgm:spPr/>
    </dgm:pt>
    <dgm:pt modelId="{6B2D30D2-1594-4C22-A06B-B50BFF3655D2}" type="pres">
      <dgm:prSet presAssocID="{8C1E89AB-2F0A-4A5E-A91C-531D6C39E09F}" presName="sibTrans" presStyleCnt="0"/>
      <dgm:spPr/>
    </dgm:pt>
    <dgm:pt modelId="{0C001C49-895A-4261-834D-55B5E7640C85}" type="pres">
      <dgm:prSet presAssocID="{4A451366-85C1-41F3-8154-95DE2D9697DB}" presName="compNode" presStyleCnt="0"/>
      <dgm:spPr/>
    </dgm:pt>
    <dgm:pt modelId="{EEBF8361-0750-4EB7-829B-1780331973F2}" type="pres">
      <dgm:prSet presAssocID="{4A451366-85C1-41F3-8154-95DE2D9697DB}"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Cloud"/>
        </a:ext>
      </dgm:extLst>
    </dgm:pt>
    <dgm:pt modelId="{3441AC5E-9E34-47E9-9CB7-E53949137451}" type="pres">
      <dgm:prSet presAssocID="{4A451366-85C1-41F3-8154-95DE2D9697DB}" presName="spaceRect" presStyleCnt="0"/>
      <dgm:spPr/>
    </dgm:pt>
    <dgm:pt modelId="{0C277143-814F-49BD-A1B6-E50F89A0EF6C}" type="pres">
      <dgm:prSet presAssocID="{4A451366-85C1-41F3-8154-95DE2D9697DB}" presName="textRect" presStyleLbl="revTx" presStyleIdx="6" presStyleCnt="8">
        <dgm:presLayoutVars>
          <dgm:chMax val="1"/>
          <dgm:chPref val="1"/>
        </dgm:presLayoutVars>
      </dgm:prSet>
      <dgm:spPr/>
    </dgm:pt>
    <dgm:pt modelId="{A383937A-FAD5-4B3E-8CA4-FC0256307641}" type="pres">
      <dgm:prSet presAssocID="{8D708FD1-4ECE-4184-81AA-83C9F6E7FDD6}" presName="sibTrans" presStyleCnt="0"/>
      <dgm:spPr/>
    </dgm:pt>
    <dgm:pt modelId="{157F2F1D-548F-4EE2-8228-E05673B1B023}" type="pres">
      <dgm:prSet presAssocID="{BCEBA646-0941-4F62-97CB-8FE175BEB60B}" presName="compNode" presStyleCnt="0"/>
      <dgm:spPr/>
    </dgm:pt>
    <dgm:pt modelId="{479FEEB4-E343-42FD-884C-ED8E95FA5C82}" type="pres">
      <dgm:prSet presAssocID="{BCEBA646-0941-4F62-97CB-8FE175BEB60B}"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Computer"/>
        </a:ext>
      </dgm:extLst>
    </dgm:pt>
    <dgm:pt modelId="{0937CF3C-D996-4DFC-A083-625B784431DB}" type="pres">
      <dgm:prSet presAssocID="{BCEBA646-0941-4F62-97CB-8FE175BEB60B}" presName="spaceRect" presStyleCnt="0"/>
      <dgm:spPr/>
    </dgm:pt>
    <dgm:pt modelId="{A2777797-5E45-4F33-A136-AF3A0C75DEB7}" type="pres">
      <dgm:prSet presAssocID="{BCEBA646-0941-4F62-97CB-8FE175BEB60B}" presName="textRect" presStyleLbl="revTx" presStyleIdx="7" presStyleCnt="8">
        <dgm:presLayoutVars>
          <dgm:chMax val="1"/>
          <dgm:chPref val="1"/>
        </dgm:presLayoutVars>
      </dgm:prSet>
      <dgm:spPr/>
    </dgm:pt>
  </dgm:ptLst>
  <dgm:cxnLst>
    <dgm:cxn modelId="{EA977C0C-0FDD-4044-B799-1530A501551B}" srcId="{1434E9FB-D7BA-4182-B607-013CA3016747}" destId="{4A451366-85C1-41F3-8154-95DE2D9697DB}" srcOrd="6" destOrd="0" parTransId="{692378AB-4D0C-4599-8124-F64E65DF4FF4}" sibTransId="{8D708FD1-4ECE-4184-81AA-83C9F6E7FDD6}"/>
    <dgm:cxn modelId="{CA661422-4E2D-4501-9B4C-E056FA12B259}" type="presOf" srcId="{BCEBA646-0941-4F62-97CB-8FE175BEB60B}" destId="{A2777797-5E45-4F33-A136-AF3A0C75DEB7}" srcOrd="0" destOrd="0" presId="urn:microsoft.com/office/officeart/2018/2/layout/IconLabelList"/>
    <dgm:cxn modelId="{B887EB6B-6996-48AC-8238-44CA6F177D22}" type="presOf" srcId="{4540F9FD-678F-48B6-BE5E-17DEA790C631}" destId="{626A5647-F2A5-4818-A2B7-82DBD3023175}" srcOrd="0" destOrd="0" presId="urn:microsoft.com/office/officeart/2018/2/layout/IconLabelList"/>
    <dgm:cxn modelId="{C5D5C04F-3995-4961-83E8-DC514645D6C1}" srcId="{1434E9FB-D7BA-4182-B607-013CA3016747}" destId="{F8BB6971-2F74-4496-B723-83A2B947B7C1}" srcOrd="4" destOrd="0" parTransId="{1074A461-88C6-4461-BCCC-F1BD0E02EAF2}" sibTransId="{ECB535B5-BDEC-4F12-AAA2-715D43A7242D}"/>
    <dgm:cxn modelId="{AD9DDB6F-AA73-4307-BF0B-59A6A8E638A9}" srcId="{1434E9FB-D7BA-4182-B607-013CA3016747}" destId="{81D01B18-E47F-4B38-86F0-EADE35A82CFE}" srcOrd="2" destOrd="0" parTransId="{152C18A1-9D9B-4785-9B5F-4339E43D5D6A}" sibTransId="{7FE0A639-BBA7-425C-9602-E04655B96B2D}"/>
    <dgm:cxn modelId="{5FB98651-7BF4-48AF-ACE6-08EF518856E2}" type="presOf" srcId="{9B6EC65A-2BF7-46D6-82D8-7AB5D9B4E5E0}" destId="{75A82A15-2A58-4058-99AF-7110F5B3EA95}" srcOrd="0" destOrd="0" presId="urn:microsoft.com/office/officeart/2018/2/layout/IconLabelList"/>
    <dgm:cxn modelId="{C734A371-E793-4795-BED1-7ED739BC871C}" srcId="{1434E9FB-D7BA-4182-B607-013CA3016747}" destId="{4540F9FD-678F-48B6-BE5E-17DEA790C631}" srcOrd="5" destOrd="0" parTransId="{ED64BA67-2037-4615-86C8-2979982D145A}" sibTransId="{8C1E89AB-2F0A-4A5E-A91C-531D6C39E09F}"/>
    <dgm:cxn modelId="{BA3C1452-E513-4407-B095-8B858B0DF1E1}" srcId="{1434E9FB-D7BA-4182-B607-013CA3016747}" destId="{9B6EC65A-2BF7-46D6-82D8-7AB5D9B4E5E0}" srcOrd="3" destOrd="0" parTransId="{A45C7014-C3F4-4516-B0C1-7B48D00E0680}" sibTransId="{0B9F8858-3D8B-45AB-861F-891145C761D7}"/>
    <dgm:cxn modelId="{EB2C8572-69A0-4580-9F82-01DEF55A3646}" srcId="{1434E9FB-D7BA-4182-B607-013CA3016747}" destId="{43C9AF75-E11C-40AE-9F9D-13F727E4EC4D}" srcOrd="1" destOrd="0" parTransId="{FBEE5044-1341-4C7F-A7E6-830E2C426A36}" sibTransId="{2C4CF8D2-6B78-498B-959A-991F7FE481D0}"/>
    <dgm:cxn modelId="{1D2F877A-5950-4454-A109-C65C9A6ADDD9}" type="presOf" srcId="{5B4753ED-659D-4A17-B283-3687621509A5}" destId="{8E7C9CAF-DC70-47EA-9912-3FF7AC691412}" srcOrd="0" destOrd="0" presId="urn:microsoft.com/office/officeart/2018/2/layout/IconLabelList"/>
    <dgm:cxn modelId="{4EC4F58B-2847-4C83-9269-6861FB661B5E}" type="presOf" srcId="{4A451366-85C1-41F3-8154-95DE2D9697DB}" destId="{0C277143-814F-49BD-A1B6-E50F89A0EF6C}" srcOrd="0" destOrd="0" presId="urn:microsoft.com/office/officeart/2018/2/layout/IconLabelList"/>
    <dgm:cxn modelId="{66B3F38D-019E-4A4E-907C-0C6A79DBF7EB}" type="presOf" srcId="{43C9AF75-E11C-40AE-9F9D-13F727E4EC4D}" destId="{961832B4-6D0B-4B94-BD51-78D39C99F585}" srcOrd="0" destOrd="0" presId="urn:microsoft.com/office/officeart/2018/2/layout/IconLabelList"/>
    <dgm:cxn modelId="{6ED18EA9-89B0-40B6-8B23-FB607C3AA82F}" srcId="{1434E9FB-D7BA-4182-B607-013CA3016747}" destId="{BCEBA646-0941-4F62-97CB-8FE175BEB60B}" srcOrd="7" destOrd="0" parTransId="{BBCA8B33-3F72-459D-B2A6-EC0F71B61EE1}" sibTransId="{07181BFE-E34A-44C8-81E2-3E7EDEFF3F15}"/>
    <dgm:cxn modelId="{281489CE-630B-424B-ABCF-AFD45B3FCA98}" type="presOf" srcId="{81D01B18-E47F-4B38-86F0-EADE35A82CFE}" destId="{495237FB-99C4-4A80-8627-946E74B8CFB5}" srcOrd="0" destOrd="0" presId="urn:microsoft.com/office/officeart/2018/2/layout/IconLabelList"/>
    <dgm:cxn modelId="{7E0BC0D7-165F-4A34-8CFB-07FB8053D3F7}" type="presOf" srcId="{F8BB6971-2F74-4496-B723-83A2B947B7C1}" destId="{DD3DC9D3-FA17-4D68-824F-D139B76F9003}" srcOrd="0" destOrd="0" presId="urn:microsoft.com/office/officeart/2018/2/layout/IconLabelList"/>
    <dgm:cxn modelId="{6E560CEB-CBB7-41F2-9DE9-4BD4B193A212}" type="presOf" srcId="{1434E9FB-D7BA-4182-B607-013CA3016747}" destId="{5F01FC76-EA41-4A44-A321-D07A2C8660B4}" srcOrd="0" destOrd="0" presId="urn:microsoft.com/office/officeart/2018/2/layout/IconLabelList"/>
    <dgm:cxn modelId="{340641F1-F3AC-4047-9DAD-28CCB1BE29B8}" srcId="{1434E9FB-D7BA-4182-B607-013CA3016747}" destId="{5B4753ED-659D-4A17-B283-3687621509A5}" srcOrd="0" destOrd="0" parTransId="{A7919563-9175-4FB1-A8CD-EC2E759C5CAE}" sibTransId="{96AD00F6-CFF0-498C-9474-3BCD6AE9633B}"/>
    <dgm:cxn modelId="{E516CC67-4328-4CDC-BF85-CC73C5ABAA2A}" type="presParOf" srcId="{5F01FC76-EA41-4A44-A321-D07A2C8660B4}" destId="{E31FFAFA-BB57-48B0-B77B-EE1D79C006B7}" srcOrd="0" destOrd="0" presId="urn:microsoft.com/office/officeart/2018/2/layout/IconLabelList"/>
    <dgm:cxn modelId="{410143DD-3851-4493-88A5-37E1D59D191C}" type="presParOf" srcId="{E31FFAFA-BB57-48B0-B77B-EE1D79C006B7}" destId="{41CF0569-AC67-43C5-83D4-0184ECEAEA51}" srcOrd="0" destOrd="0" presId="urn:microsoft.com/office/officeart/2018/2/layout/IconLabelList"/>
    <dgm:cxn modelId="{2D51B42C-A2C9-468A-8E8E-259E34AF5313}" type="presParOf" srcId="{E31FFAFA-BB57-48B0-B77B-EE1D79C006B7}" destId="{90C8A28F-D767-475D-BF7F-3D5DD87B3E27}" srcOrd="1" destOrd="0" presId="urn:microsoft.com/office/officeart/2018/2/layout/IconLabelList"/>
    <dgm:cxn modelId="{2658911A-CE89-4DFC-A168-65C9280B44CE}" type="presParOf" srcId="{E31FFAFA-BB57-48B0-B77B-EE1D79C006B7}" destId="{8E7C9CAF-DC70-47EA-9912-3FF7AC691412}" srcOrd="2" destOrd="0" presId="urn:microsoft.com/office/officeart/2018/2/layout/IconLabelList"/>
    <dgm:cxn modelId="{421A1507-AD30-481E-9BBE-3317B941AC0C}" type="presParOf" srcId="{5F01FC76-EA41-4A44-A321-D07A2C8660B4}" destId="{C7F804D3-FEB0-4720-A8A6-21AFFD60B37F}" srcOrd="1" destOrd="0" presId="urn:microsoft.com/office/officeart/2018/2/layout/IconLabelList"/>
    <dgm:cxn modelId="{7AC89B42-88A9-4E75-9237-4A943C3AB91C}" type="presParOf" srcId="{5F01FC76-EA41-4A44-A321-D07A2C8660B4}" destId="{1A6E99C6-D7F1-4CC0-BE3B-C667096A0969}" srcOrd="2" destOrd="0" presId="urn:microsoft.com/office/officeart/2018/2/layout/IconLabelList"/>
    <dgm:cxn modelId="{424AA0BD-48B4-46BE-BAEF-3C62278FEBF7}" type="presParOf" srcId="{1A6E99C6-D7F1-4CC0-BE3B-C667096A0969}" destId="{9ED68F0E-8EF7-4203-A25D-297193E5735D}" srcOrd="0" destOrd="0" presId="urn:microsoft.com/office/officeart/2018/2/layout/IconLabelList"/>
    <dgm:cxn modelId="{A35D236A-562B-40A0-8E26-7290FB37B69D}" type="presParOf" srcId="{1A6E99C6-D7F1-4CC0-BE3B-C667096A0969}" destId="{D5536538-A326-42E2-81A0-E71BDCAF0CAE}" srcOrd="1" destOrd="0" presId="urn:microsoft.com/office/officeart/2018/2/layout/IconLabelList"/>
    <dgm:cxn modelId="{60273CB4-E074-406E-86A6-FE149251971E}" type="presParOf" srcId="{1A6E99C6-D7F1-4CC0-BE3B-C667096A0969}" destId="{961832B4-6D0B-4B94-BD51-78D39C99F585}" srcOrd="2" destOrd="0" presId="urn:microsoft.com/office/officeart/2018/2/layout/IconLabelList"/>
    <dgm:cxn modelId="{9D7F9EE8-0FDE-4FEE-8246-633F6291ECF9}" type="presParOf" srcId="{5F01FC76-EA41-4A44-A321-D07A2C8660B4}" destId="{7613339F-0708-4E4E-889F-1359742E6059}" srcOrd="3" destOrd="0" presId="urn:microsoft.com/office/officeart/2018/2/layout/IconLabelList"/>
    <dgm:cxn modelId="{29BAEF96-9A81-44FC-B261-8A28EC3EE95D}" type="presParOf" srcId="{5F01FC76-EA41-4A44-A321-D07A2C8660B4}" destId="{EC532369-A77B-41D7-83CC-1BC57AF53D3C}" srcOrd="4" destOrd="0" presId="urn:microsoft.com/office/officeart/2018/2/layout/IconLabelList"/>
    <dgm:cxn modelId="{D12E3B33-3B66-4D97-BEF6-558747C9BCB9}" type="presParOf" srcId="{EC532369-A77B-41D7-83CC-1BC57AF53D3C}" destId="{BC1A61E0-E5B7-4FFD-A0B6-4CFC8E2C07D5}" srcOrd="0" destOrd="0" presId="urn:microsoft.com/office/officeart/2018/2/layout/IconLabelList"/>
    <dgm:cxn modelId="{4460602D-0FFC-4B3C-A4F6-391B0832CB32}" type="presParOf" srcId="{EC532369-A77B-41D7-83CC-1BC57AF53D3C}" destId="{DCE3F2C1-575B-42C9-A750-9D841A22BFA6}" srcOrd="1" destOrd="0" presId="urn:microsoft.com/office/officeart/2018/2/layout/IconLabelList"/>
    <dgm:cxn modelId="{CE3BAF60-4C68-40F2-BCC4-EFCB15E4E9AE}" type="presParOf" srcId="{EC532369-A77B-41D7-83CC-1BC57AF53D3C}" destId="{495237FB-99C4-4A80-8627-946E74B8CFB5}" srcOrd="2" destOrd="0" presId="urn:microsoft.com/office/officeart/2018/2/layout/IconLabelList"/>
    <dgm:cxn modelId="{FB87280B-0C1C-4623-B988-6E9ACA1B4D16}" type="presParOf" srcId="{5F01FC76-EA41-4A44-A321-D07A2C8660B4}" destId="{19CE468C-236C-4032-9E0C-14FECCEDB1FA}" srcOrd="5" destOrd="0" presId="urn:microsoft.com/office/officeart/2018/2/layout/IconLabelList"/>
    <dgm:cxn modelId="{2AF619E8-44A0-4EBE-B4CB-988B3C63E432}" type="presParOf" srcId="{5F01FC76-EA41-4A44-A321-D07A2C8660B4}" destId="{80307165-DD70-4D5F-A345-BA115F79C867}" srcOrd="6" destOrd="0" presId="urn:microsoft.com/office/officeart/2018/2/layout/IconLabelList"/>
    <dgm:cxn modelId="{AF80CFFA-5EB5-43DB-AED9-0494D597386C}" type="presParOf" srcId="{80307165-DD70-4D5F-A345-BA115F79C867}" destId="{95107DF9-7800-4882-AD75-88FDCD7D9751}" srcOrd="0" destOrd="0" presId="urn:microsoft.com/office/officeart/2018/2/layout/IconLabelList"/>
    <dgm:cxn modelId="{7262379D-B833-4E09-811B-264A64AEB44D}" type="presParOf" srcId="{80307165-DD70-4D5F-A345-BA115F79C867}" destId="{2073AD8C-2A80-4F4E-BD44-7267965F9284}" srcOrd="1" destOrd="0" presId="urn:microsoft.com/office/officeart/2018/2/layout/IconLabelList"/>
    <dgm:cxn modelId="{5358761E-B1E5-445C-87B2-0A0032685927}" type="presParOf" srcId="{80307165-DD70-4D5F-A345-BA115F79C867}" destId="{75A82A15-2A58-4058-99AF-7110F5B3EA95}" srcOrd="2" destOrd="0" presId="urn:microsoft.com/office/officeart/2018/2/layout/IconLabelList"/>
    <dgm:cxn modelId="{BA077DCC-6FAD-4227-BB34-AB52540DC0DF}" type="presParOf" srcId="{5F01FC76-EA41-4A44-A321-D07A2C8660B4}" destId="{4691251E-C3EC-48DE-83B8-E484DD030732}" srcOrd="7" destOrd="0" presId="urn:microsoft.com/office/officeart/2018/2/layout/IconLabelList"/>
    <dgm:cxn modelId="{FF99FAF6-0BA3-4B88-8D70-93FF090070AA}" type="presParOf" srcId="{5F01FC76-EA41-4A44-A321-D07A2C8660B4}" destId="{0DEFEAEF-56A6-4D46-AF11-E4C68599669E}" srcOrd="8" destOrd="0" presId="urn:microsoft.com/office/officeart/2018/2/layout/IconLabelList"/>
    <dgm:cxn modelId="{109AEE6C-D19B-4283-B933-17695449DB4F}" type="presParOf" srcId="{0DEFEAEF-56A6-4D46-AF11-E4C68599669E}" destId="{9B037582-163D-4A95-BFB6-409637E73AA1}" srcOrd="0" destOrd="0" presId="urn:microsoft.com/office/officeart/2018/2/layout/IconLabelList"/>
    <dgm:cxn modelId="{5705F3BC-C1D7-49AE-9F06-EE1BA4DE2CB4}" type="presParOf" srcId="{0DEFEAEF-56A6-4D46-AF11-E4C68599669E}" destId="{F4480911-9B71-4F2A-8960-B9869ADB5000}" srcOrd="1" destOrd="0" presId="urn:microsoft.com/office/officeart/2018/2/layout/IconLabelList"/>
    <dgm:cxn modelId="{93B34570-5DF4-4742-BA74-0A6093E60D2D}" type="presParOf" srcId="{0DEFEAEF-56A6-4D46-AF11-E4C68599669E}" destId="{DD3DC9D3-FA17-4D68-824F-D139B76F9003}" srcOrd="2" destOrd="0" presId="urn:microsoft.com/office/officeart/2018/2/layout/IconLabelList"/>
    <dgm:cxn modelId="{16C31D68-3F86-4B7B-B01F-71C2377C8097}" type="presParOf" srcId="{5F01FC76-EA41-4A44-A321-D07A2C8660B4}" destId="{DC4950FC-5312-4D51-8303-546A99518E63}" srcOrd="9" destOrd="0" presId="urn:microsoft.com/office/officeart/2018/2/layout/IconLabelList"/>
    <dgm:cxn modelId="{C93A2EB6-0C39-484A-AAF9-C6D6B6D0E351}" type="presParOf" srcId="{5F01FC76-EA41-4A44-A321-D07A2C8660B4}" destId="{C2D21D3E-F242-4012-9A3B-C4CF2A1B9C18}" srcOrd="10" destOrd="0" presId="urn:microsoft.com/office/officeart/2018/2/layout/IconLabelList"/>
    <dgm:cxn modelId="{8FDCAD70-A094-47B8-8E41-DDF76C4358A0}" type="presParOf" srcId="{C2D21D3E-F242-4012-9A3B-C4CF2A1B9C18}" destId="{CE11AA84-6956-414F-9FF2-32F36742A43C}" srcOrd="0" destOrd="0" presId="urn:microsoft.com/office/officeart/2018/2/layout/IconLabelList"/>
    <dgm:cxn modelId="{B691EBA6-AF7F-4BF9-A3C7-1E9165247ED0}" type="presParOf" srcId="{C2D21D3E-F242-4012-9A3B-C4CF2A1B9C18}" destId="{4FB74898-44AA-4ADF-BC7A-AE0D4458F5E8}" srcOrd="1" destOrd="0" presId="urn:microsoft.com/office/officeart/2018/2/layout/IconLabelList"/>
    <dgm:cxn modelId="{E539A021-BB4C-4856-AA4A-90ED132FC6B9}" type="presParOf" srcId="{C2D21D3E-F242-4012-9A3B-C4CF2A1B9C18}" destId="{626A5647-F2A5-4818-A2B7-82DBD3023175}" srcOrd="2" destOrd="0" presId="urn:microsoft.com/office/officeart/2018/2/layout/IconLabelList"/>
    <dgm:cxn modelId="{57E4D49F-95AA-4BDF-A784-D536DC8EE7B7}" type="presParOf" srcId="{5F01FC76-EA41-4A44-A321-D07A2C8660B4}" destId="{6B2D30D2-1594-4C22-A06B-B50BFF3655D2}" srcOrd="11" destOrd="0" presId="urn:microsoft.com/office/officeart/2018/2/layout/IconLabelList"/>
    <dgm:cxn modelId="{7D9C4B5B-6C3F-4D9D-A538-939EAA900D68}" type="presParOf" srcId="{5F01FC76-EA41-4A44-A321-D07A2C8660B4}" destId="{0C001C49-895A-4261-834D-55B5E7640C85}" srcOrd="12" destOrd="0" presId="urn:microsoft.com/office/officeart/2018/2/layout/IconLabelList"/>
    <dgm:cxn modelId="{7401FAAC-9B6A-4616-855A-1F6F68A0E53B}" type="presParOf" srcId="{0C001C49-895A-4261-834D-55B5E7640C85}" destId="{EEBF8361-0750-4EB7-829B-1780331973F2}" srcOrd="0" destOrd="0" presId="urn:microsoft.com/office/officeart/2018/2/layout/IconLabelList"/>
    <dgm:cxn modelId="{AC73A5D0-2B6A-4583-845F-0CF1F75D12DC}" type="presParOf" srcId="{0C001C49-895A-4261-834D-55B5E7640C85}" destId="{3441AC5E-9E34-47E9-9CB7-E53949137451}" srcOrd="1" destOrd="0" presId="urn:microsoft.com/office/officeart/2018/2/layout/IconLabelList"/>
    <dgm:cxn modelId="{9109A850-72F8-4357-B736-F3E893C8FE7F}" type="presParOf" srcId="{0C001C49-895A-4261-834D-55B5E7640C85}" destId="{0C277143-814F-49BD-A1B6-E50F89A0EF6C}" srcOrd="2" destOrd="0" presId="urn:microsoft.com/office/officeart/2018/2/layout/IconLabelList"/>
    <dgm:cxn modelId="{551B2410-1209-4812-8980-E4562E939540}" type="presParOf" srcId="{5F01FC76-EA41-4A44-A321-D07A2C8660B4}" destId="{A383937A-FAD5-4B3E-8CA4-FC0256307641}" srcOrd="13" destOrd="0" presId="urn:microsoft.com/office/officeart/2018/2/layout/IconLabelList"/>
    <dgm:cxn modelId="{941E4FCC-3CC3-494A-AF0F-A7DAB41429E3}" type="presParOf" srcId="{5F01FC76-EA41-4A44-A321-D07A2C8660B4}" destId="{157F2F1D-548F-4EE2-8228-E05673B1B023}" srcOrd="14" destOrd="0" presId="urn:microsoft.com/office/officeart/2018/2/layout/IconLabelList"/>
    <dgm:cxn modelId="{4F1DDCC8-CBDD-4EB9-8913-BF35E1E84688}" type="presParOf" srcId="{157F2F1D-548F-4EE2-8228-E05673B1B023}" destId="{479FEEB4-E343-42FD-884C-ED8E95FA5C82}" srcOrd="0" destOrd="0" presId="urn:microsoft.com/office/officeart/2018/2/layout/IconLabelList"/>
    <dgm:cxn modelId="{04074802-7C2F-4C3E-9AB7-A6E3C7B77041}" type="presParOf" srcId="{157F2F1D-548F-4EE2-8228-E05673B1B023}" destId="{0937CF3C-D996-4DFC-A083-625B784431DB}" srcOrd="1" destOrd="0" presId="urn:microsoft.com/office/officeart/2018/2/layout/IconLabelList"/>
    <dgm:cxn modelId="{2BA14C91-3C3E-40C2-BC65-C5B04CA32AC5}" type="presParOf" srcId="{157F2F1D-548F-4EE2-8228-E05673B1B023}" destId="{A2777797-5E45-4F33-A136-AF3A0C75DEB7}"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B160A29-831D-4108-8D6D-1CCA7EECC89C}"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BE2066D8-80DB-47E6-84A9-C3889F5250F2}">
      <dgm:prSet/>
      <dgm:spPr/>
      <dgm:t>
        <a:bodyPr/>
        <a:lstStyle/>
        <a:p>
          <a:r>
            <a:rPr lang="en-IN"/>
            <a:t>Earlier</a:t>
          </a:r>
          <a:endParaRPr lang="en-US"/>
        </a:p>
      </dgm:t>
    </dgm:pt>
    <dgm:pt modelId="{3BD056D6-6D83-4987-AA8E-D3F78FB9B201}" type="parTrans" cxnId="{3CF4A396-A984-4809-A256-8BCC37088AA7}">
      <dgm:prSet/>
      <dgm:spPr/>
      <dgm:t>
        <a:bodyPr/>
        <a:lstStyle/>
        <a:p>
          <a:endParaRPr lang="en-US"/>
        </a:p>
      </dgm:t>
    </dgm:pt>
    <dgm:pt modelId="{ED3CBBED-C04B-4FAC-BBCC-258B972BBCFB}" type="sibTrans" cxnId="{3CF4A396-A984-4809-A256-8BCC37088AA7}">
      <dgm:prSet/>
      <dgm:spPr/>
      <dgm:t>
        <a:bodyPr/>
        <a:lstStyle/>
        <a:p>
          <a:endParaRPr lang="en-US"/>
        </a:p>
      </dgm:t>
    </dgm:pt>
    <dgm:pt modelId="{E8EF89CE-EDDB-4F99-AC5F-C229F311BBC9}">
      <dgm:prSet/>
      <dgm:spPr/>
      <dgm:t>
        <a:bodyPr/>
        <a:lstStyle/>
        <a:p>
          <a:r>
            <a:rPr lang="en-IN"/>
            <a:t>No Office</a:t>
          </a:r>
          <a:endParaRPr lang="en-US"/>
        </a:p>
      </dgm:t>
    </dgm:pt>
    <dgm:pt modelId="{52582AEF-FE60-40E9-A482-3251C7CF8CC3}" type="parTrans" cxnId="{400B3126-DE84-4A96-B5A8-EC6362BFECD5}">
      <dgm:prSet/>
      <dgm:spPr/>
      <dgm:t>
        <a:bodyPr/>
        <a:lstStyle/>
        <a:p>
          <a:endParaRPr lang="en-US"/>
        </a:p>
      </dgm:t>
    </dgm:pt>
    <dgm:pt modelId="{F5C45A1B-6350-408C-950F-035B98EEE1E8}" type="sibTrans" cxnId="{400B3126-DE84-4A96-B5A8-EC6362BFECD5}">
      <dgm:prSet/>
      <dgm:spPr/>
      <dgm:t>
        <a:bodyPr/>
        <a:lstStyle/>
        <a:p>
          <a:endParaRPr lang="en-US"/>
        </a:p>
      </dgm:t>
    </dgm:pt>
    <dgm:pt modelId="{3B07D977-3BC4-4167-ACC7-995003642FD2}">
      <dgm:prSet/>
      <dgm:spPr/>
      <dgm:t>
        <a:bodyPr/>
        <a:lstStyle/>
        <a:p>
          <a:r>
            <a:rPr lang="en-IN"/>
            <a:t>↓</a:t>
          </a:r>
          <a:endParaRPr lang="en-US"/>
        </a:p>
      </dgm:t>
    </dgm:pt>
    <dgm:pt modelId="{5D325FEB-A90E-4F4C-BF48-46A7813AFF9E}" type="parTrans" cxnId="{5605E5D6-4366-4447-9986-7DEC10C460A1}">
      <dgm:prSet/>
      <dgm:spPr/>
      <dgm:t>
        <a:bodyPr/>
        <a:lstStyle/>
        <a:p>
          <a:endParaRPr lang="en-US"/>
        </a:p>
      </dgm:t>
    </dgm:pt>
    <dgm:pt modelId="{7B051B04-E574-49F1-8E35-B6D5993A2DF9}" type="sibTrans" cxnId="{5605E5D6-4366-4447-9986-7DEC10C460A1}">
      <dgm:prSet/>
      <dgm:spPr/>
      <dgm:t>
        <a:bodyPr/>
        <a:lstStyle/>
        <a:p>
          <a:endParaRPr lang="en-US"/>
        </a:p>
      </dgm:t>
    </dgm:pt>
    <dgm:pt modelId="{84CA01F1-BDB2-4B45-AD97-316084739E3E}">
      <dgm:prSet/>
      <dgm:spPr/>
      <dgm:t>
        <a:bodyPr/>
        <a:lstStyle/>
        <a:p>
          <a:r>
            <a:rPr lang="en-IN"/>
            <a:t>No Tax</a:t>
          </a:r>
          <a:endParaRPr lang="en-US"/>
        </a:p>
      </dgm:t>
    </dgm:pt>
    <dgm:pt modelId="{63394481-9F06-4020-878C-0709476AC5E8}" type="parTrans" cxnId="{2C6DA5D4-634C-4D82-8372-5E3CABD5CBA0}">
      <dgm:prSet/>
      <dgm:spPr/>
      <dgm:t>
        <a:bodyPr/>
        <a:lstStyle/>
        <a:p>
          <a:endParaRPr lang="en-US"/>
        </a:p>
      </dgm:t>
    </dgm:pt>
    <dgm:pt modelId="{E3D668B1-B212-4C09-A3DD-4B6A55BB54D1}" type="sibTrans" cxnId="{2C6DA5D4-634C-4D82-8372-5E3CABD5CBA0}">
      <dgm:prSet/>
      <dgm:spPr/>
      <dgm:t>
        <a:bodyPr/>
        <a:lstStyle/>
        <a:p>
          <a:endParaRPr lang="en-US"/>
        </a:p>
      </dgm:t>
    </dgm:pt>
    <dgm:pt modelId="{04E0590F-C17D-4EC6-9CA2-FC69E491FB57}">
      <dgm:prSet/>
      <dgm:spPr/>
      <dgm:t>
        <a:bodyPr/>
        <a:lstStyle/>
        <a:p>
          <a:r>
            <a:rPr lang="en-IN"/>
            <a:t>Today</a:t>
          </a:r>
          <a:endParaRPr lang="en-US"/>
        </a:p>
      </dgm:t>
    </dgm:pt>
    <dgm:pt modelId="{75012ABB-8D04-4217-9610-98B504B93B6D}" type="parTrans" cxnId="{F0011779-0281-442E-834E-1EF9BE09C417}">
      <dgm:prSet/>
      <dgm:spPr/>
      <dgm:t>
        <a:bodyPr/>
        <a:lstStyle/>
        <a:p>
          <a:endParaRPr lang="en-US"/>
        </a:p>
      </dgm:t>
    </dgm:pt>
    <dgm:pt modelId="{6A84A3FC-87FD-45D1-96AA-C46D91489638}" type="sibTrans" cxnId="{F0011779-0281-442E-834E-1EF9BE09C417}">
      <dgm:prSet/>
      <dgm:spPr/>
      <dgm:t>
        <a:bodyPr/>
        <a:lstStyle/>
        <a:p>
          <a:endParaRPr lang="en-US"/>
        </a:p>
      </dgm:t>
    </dgm:pt>
    <dgm:pt modelId="{47297042-3507-44F1-A438-B06EF1075243}">
      <dgm:prSet/>
      <dgm:spPr/>
      <dgm:t>
        <a:bodyPr/>
        <a:lstStyle/>
        <a:p>
          <a:r>
            <a:rPr lang="en-IN"/>
            <a:t>No Office</a:t>
          </a:r>
          <a:endParaRPr lang="en-US"/>
        </a:p>
      </dgm:t>
    </dgm:pt>
    <dgm:pt modelId="{8239F41A-C5FD-4B41-A3CB-9E6B07310FFD}" type="parTrans" cxnId="{02977137-5B62-48B2-8426-A386A76AB473}">
      <dgm:prSet/>
      <dgm:spPr/>
      <dgm:t>
        <a:bodyPr/>
        <a:lstStyle/>
        <a:p>
          <a:endParaRPr lang="en-US"/>
        </a:p>
      </dgm:t>
    </dgm:pt>
    <dgm:pt modelId="{FD4C36F4-414F-4BF9-B56D-228DFDB829B6}" type="sibTrans" cxnId="{02977137-5B62-48B2-8426-A386A76AB473}">
      <dgm:prSet/>
      <dgm:spPr/>
      <dgm:t>
        <a:bodyPr/>
        <a:lstStyle/>
        <a:p>
          <a:endParaRPr lang="en-US"/>
        </a:p>
      </dgm:t>
    </dgm:pt>
    <dgm:pt modelId="{BBADA943-E634-41AD-9181-C7B1F4FF4FD5}">
      <dgm:prSet/>
      <dgm:spPr/>
      <dgm:t>
        <a:bodyPr/>
        <a:lstStyle/>
        <a:p>
          <a:r>
            <a:rPr lang="en-IN"/>
            <a:t>↓</a:t>
          </a:r>
          <a:endParaRPr lang="en-US"/>
        </a:p>
      </dgm:t>
    </dgm:pt>
    <dgm:pt modelId="{52885AC3-D37D-4BCC-A00B-505D6B40E4E5}" type="parTrans" cxnId="{BA610431-A352-4A93-84D2-2FF1F28CC85C}">
      <dgm:prSet/>
      <dgm:spPr/>
      <dgm:t>
        <a:bodyPr/>
        <a:lstStyle/>
        <a:p>
          <a:endParaRPr lang="en-US"/>
        </a:p>
      </dgm:t>
    </dgm:pt>
    <dgm:pt modelId="{0C0B6BD0-06E8-4324-B504-AE5FC199E1B7}" type="sibTrans" cxnId="{BA610431-A352-4A93-84D2-2FF1F28CC85C}">
      <dgm:prSet/>
      <dgm:spPr/>
      <dgm:t>
        <a:bodyPr/>
        <a:lstStyle/>
        <a:p>
          <a:endParaRPr lang="en-US"/>
        </a:p>
      </dgm:t>
    </dgm:pt>
    <dgm:pt modelId="{F58D135F-49F2-4CD8-BF7C-39E14599A8CC}">
      <dgm:prSet/>
      <dgm:spPr/>
      <dgm:t>
        <a:bodyPr/>
        <a:lstStyle/>
        <a:p>
          <a:r>
            <a:rPr lang="en-IN"/>
            <a:t>Still taxable if SEP exists.</a:t>
          </a:r>
          <a:endParaRPr lang="en-US"/>
        </a:p>
      </dgm:t>
    </dgm:pt>
    <dgm:pt modelId="{209BDF03-6954-41DC-98E9-9D5DE4F864F5}" type="parTrans" cxnId="{D55F6116-6480-40EF-9822-67762B81E0EE}">
      <dgm:prSet/>
      <dgm:spPr/>
      <dgm:t>
        <a:bodyPr/>
        <a:lstStyle/>
        <a:p>
          <a:endParaRPr lang="en-US"/>
        </a:p>
      </dgm:t>
    </dgm:pt>
    <dgm:pt modelId="{FFD8D606-2795-4CDA-9AF1-0FD1D734AFD2}" type="sibTrans" cxnId="{D55F6116-6480-40EF-9822-67762B81E0EE}">
      <dgm:prSet/>
      <dgm:spPr/>
      <dgm:t>
        <a:bodyPr/>
        <a:lstStyle/>
        <a:p>
          <a:endParaRPr lang="en-US"/>
        </a:p>
      </dgm:t>
    </dgm:pt>
    <dgm:pt modelId="{249F25BA-31B0-4368-A8CC-F3D91A58C14B}" type="pres">
      <dgm:prSet presAssocID="{9B160A29-831D-4108-8D6D-1CCA7EECC89C}" presName="diagram" presStyleCnt="0">
        <dgm:presLayoutVars>
          <dgm:dir/>
          <dgm:resizeHandles val="exact"/>
        </dgm:presLayoutVars>
      </dgm:prSet>
      <dgm:spPr/>
    </dgm:pt>
    <dgm:pt modelId="{6A42FEFD-8223-4E71-BF46-1391FBABB9DA}" type="pres">
      <dgm:prSet presAssocID="{BE2066D8-80DB-47E6-84A9-C3889F5250F2}" presName="node" presStyleLbl="node1" presStyleIdx="0" presStyleCnt="8">
        <dgm:presLayoutVars>
          <dgm:bulletEnabled val="1"/>
        </dgm:presLayoutVars>
      </dgm:prSet>
      <dgm:spPr/>
    </dgm:pt>
    <dgm:pt modelId="{49A290E6-C5CB-493B-95A6-6D8BB384B651}" type="pres">
      <dgm:prSet presAssocID="{ED3CBBED-C04B-4FAC-BBCC-258B972BBCFB}" presName="sibTrans" presStyleCnt="0"/>
      <dgm:spPr/>
    </dgm:pt>
    <dgm:pt modelId="{56D314A9-1E5E-4BAE-AC6F-D991E7DE8A8E}" type="pres">
      <dgm:prSet presAssocID="{E8EF89CE-EDDB-4F99-AC5F-C229F311BBC9}" presName="node" presStyleLbl="node1" presStyleIdx="1" presStyleCnt="8">
        <dgm:presLayoutVars>
          <dgm:bulletEnabled val="1"/>
        </dgm:presLayoutVars>
      </dgm:prSet>
      <dgm:spPr/>
    </dgm:pt>
    <dgm:pt modelId="{80E5B912-A548-42A2-A7CB-E224D4C8AA22}" type="pres">
      <dgm:prSet presAssocID="{F5C45A1B-6350-408C-950F-035B98EEE1E8}" presName="sibTrans" presStyleCnt="0"/>
      <dgm:spPr/>
    </dgm:pt>
    <dgm:pt modelId="{91BF99F5-0F95-4E93-BD2B-8741D86A81F4}" type="pres">
      <dgm:prSet presAssocID="{3B07D977-3BC4-4167-ACC7-995003642FD2}" presName="node" presStyleLbl="node1" presStyleIdx="2" presStyleCnt="8">
        <dgm:presLayoutVars>
          <dgm:bulletEnabled val="1"/>
        </dgm:presLayoutVars>
      </dgm:prSet>
      <dgm:spPr/>
    </dgm:pt>
    <dgm:pt modelId="{BED69062-0301-4F57-9F6F-8A3754C896E7}" type="pres">
      <dgm:prSet presAssocID="{7B051B04-E574-49F1-8E35-B6D5993A2DF9}" presName="sibTrans" presStyleCnt="0"/>
      <dgm:spPr/>
    </dgm:pt>
    <dgm:pt modelId="{0CFD05B3-1836-4EF6-AB8D-AF2AC07C4B47}" type="pres">
      <dgm:prSet presAssocID="{84CA01F1-BDB2-4B45-AD97-316084739E3E}" presName="node" presStyleLbl="node1" presStyleIdx="3" presStyleCnt="8">
        <dgm:presLayoutVars>
          <dgm:bulletEnabled val="1"/>
        </dgm:presLayoutVars>
      </dgm:prSet>
      <dgm:spPr/>
    </dgm:pt>
    <dgm:pt modelId="{6BE045D0-472B-431D-A2D7-E1C76051220B}" type="pres">
      <dgm:prSet presAssocID="{E3D668B1-B212-4C09-A3DD-4B6A55BB54D1}" presName="sibTrans" presStyleCnt="0"/>
      <dgm:spPr/>
    </dgm:pt>
    <dgm:pt modelId="{7F720979-AD78-413D-855C-CCBEBE2440FD}" type="pres">
      <dgm:prSet presAssocID="{04E0590F-C17D-4EC6-9CA2-FC69E491FB57}" presName="node" presStyleLbl="node1" presStyleIdx="4" presStyleCnt="8">
        <dgm:presLayoutVars>
          <dgm:bulletEnabled val="1"/>
        </dgm:presLayoutVars>
      </dgm:prSet>
      <dgm:spPr/>
    </dgm:pt>
    <dgm:pt modelId="{7D968177-E898-40C2-8603-394AF972E4CB}" type="pres">
      <dgm:prSet presAssocID="{6A84A3FC-87FD-45D1-96AA-C46D91489638}" presName="sibTrans" presStyleCnt="0"/>
      <dgm:spPr/>
    </dgm:pt>
    <dgm:pt modelId="{37582676-F773-45BF-9F01-EB3607C57C5F}" type="pres">
      <dgm:prSet presAssocID="{47297042-3507-44F1-A438-B06EF1075243}" presName="node" presStyleLbl="node1" presStyleIdx="5" presStyleCnt="8">
        <dgm:presLayoutVars>
          <dgm:bulletEnabled val="1"/>
        </dgm:presLayoutVars>
      </dgm:prSet>
      <dgm:spPr/>
    </dgm:pt>
    <dgm:pt modelId="{F911402B-5CDB-4132-8B37-5FCF469BECA5}" type="pres">
      <dgm:prSet presAssocID="{FD4C36F4-414F-4BF9-B56D-228DFDB829B6}" presName="sibTrans" presStyleCnt="0"/>
      <dgm:spPr/>
    </dgm:pt>
    <dgm:pt modelId="{058D5A0A-A89E-4A24-A1FC-26206C5F2A7F}" type="pres">
      <dgm:prSet presAssocID="{BBADA943-E634-41AD-9181-C7B1F4FF4FD5}" presName="node" presStyleLbl="node1" presStyleIdx="6" presStyleCnt="8">
        <dgm:presLayoutVars>
          <dgm:bulletEnabled val="1"/>
        </dgm:presLayoutVars>
      </dgm:prSet>
      <dgm:spPr/>
    </dgm:pt>
    <dgm:pt modelId="{E3ED6E75-FD97-4B85-8302-27CAECC4CC3A}" type="pres">
      <dgm:prSet presAssocID="{0C0B6BD0-06E8-4324-B504-AE5FC199E1B7}" presName="sibTrans" presStyleCnt="0"/>
      <dgm:spPr/>
    </dgm:pt>
    <dgm:pt modelId="{D0266E28-4CF6-485D-9640-9200CB42540A}" type="pres">
      <dgm:prSet presAssocID="{F58D135F-49F2-4CD8-BF7C-39E14599A8CC}" presName="node" presStyleLbl="node1" presStyleIdx="7" presStyleCnt="8">
        <dgm:presLayoutVars>
          <dgm:bulletEnabled val="1"/>
        </dgm:presLayoutVars>
      </dgm:prSet>
      <dgm:spPr/>
    </dgm:pt>
  </dgm:ptLst>
  <dgm:cxnLst>
    <dgm:cxn modelId="{43B37D07-EC42-4380-9B71-EC4CE0E05638}" type="presOf" srcId="{47297042-3507-44F1-A438-B06EF1075243}" destId="{37582676-F773-45BF-9F01-EB3607C57C5F}" srcOrd="0" destOrd="0" presId="urn:microsoft.com/office/officeart/2005/8/layout/default"/>
    <dgm:cxn modelId="{D55F6116-6480-40EF-9822-67762B81E0EE}" srcId="{9B160A29-831D-4108-8D6D-1CCA7EECC89C}" destId="{F58D135F-49F2-4CD8-BF7C-39E14599A8CC}" srcOrd="7" destOrd="0" parTransId="{209BDF03-6954-41DC-98E9-9D5DE4F864F5}" sibTransId="{FFD8D606-2795-4CDA-9AF1-0FD1D734AFD2}"/>
    <dgm:cxn modelId="{400B3126-DE84-4A96-B5A8-EC6362BFECD5}" srcId="{9B160A29-831D-4108-8D6D-1CCA7EECC89C}" destId="{E8EF89CE-EDDB-4F99-AC5F-C229F311BBC9}" srcOrd="1" destOrd="0" parTransId="{52582AEF-FE60-40E9-A482-3251C7CF8CC3}" sibTransId="{F5C45A1B-6350-408C-950F-035B98EEE1E8}"/>
    <dgm:cxn modelId="{BA610431-A352-4A93-84D2-2FF1F28CC85C}" srcId="{9B160A29-831D-4108-8D6D-1CCA7EECC89C}" destId="{BBADA943-E634-41AD-9181-C7B1F4FF4FD5}" srcOrd="6" destOrd="0" parTransId="{52885AC3-D37D-4BCC-A00B-505D6B40E4E5}" sibTransId="{0C0B6BD0-06E8-4324-B504-AE5FC199E1B7}"/>
    <dgm:cxn modelId="{02977137-5B62-48B2-8426-A386A76AB473}" srcId="{9B160A29-831D-4108-8D6D-1CCA7EECC89C}" destId="{47297042-3507-44F1-A438-B06EF1075243}" srcOrd="5" destOrd="0" parTransId="{8239F41A-C5FD-4B41-A3CB-9E6B07310FFD}" sibTransId="{FD4C36F4-414F-4BF9-B56D-228DFDB829B6}"/>
    <dgm:cxn modelId="{55557F4D-3200-4EE8-AA2D-01E7E7453E70}" type="presOf" srcId="{9B160A29-831D-4108-8D6D-1CCA7EECC89C}" destId="{249F25BA-31B0-4368-A8CC-F3D91A58C14B}" srcOrd="0" destOrd="0" presId="urn:microsoft.com/office/officeart/2005/8/layout/default"/>
    <dgm:cxn modelId="{6278AB70-37AA-4DF9-A6F9-4C67F9F6782D}" type="presOf" srcId="{3B07D977-3BC4-4167-ACC7-995003642FD2}" destId="{91BF99F5-0F95-4E93-BD2B-8741D86A81F4}" srcOrd="0" destOrd="0" presId="urn:microsoft.com/office/officeart/2005/8/layout/default"/>
    <dgm:cxn modelId="{F0011779-0281-442E-834E-1EF9BE09C417}" srcId="{9B160A29-831D-4108-8D6D-1CCA7EECC89C}" destId="{04E0590F-C17D-4EC6-9CA2-FC69E491FB57}" srcOrd="4" destOrd="0" parTransId="{75012ABB-8D04-4217-9610-98B504B93B6D}" sibTransId="{6A84A3FC-87FD-45D1-96AA-C46D91489638}"/>
    <dgm:cxn modelId="{B7CC7B8D-56D6-414E-9617-501D6331456C}" type="presOf" srcId="{F58D135F-49F2-4CD8-BF7C-39E14599A8CC}" destId="{D0266E28-4CF6-485D-9640-9200CB42540A}" srcOrd="0" destOrd="0" presId="urn:microsoft.com/office/officeart/2005/8/layout/default"/>
    <dgm:cxn modelId="{3CF4A396-A984-4809-A256-8BCC37088AA7}" srcId="{9B160A29-831D-4108-8D6D-1CCA7EECC89C}" destId="{BE2066D8-80DB-47E6-84A9-C3889F5250F2}" srcOrd="0" destOrd="0" parTransId="{3BD056D6-6D83-4987-AA8E-D3F78FB9B201}" sibTransId="{ED3CBBED-C04B-4FAC-BBCC-258B972BBCFB}"/>
    <dgm:cxn modelId="{2F58A596-0331-4935-B3D8-E712F2AFEABA}" type="presOf" srcId="{84CA01F1-BDB2-4B45-AD97-316084739E3E}" destId="{0CFD05B3-1836-4EF6-AB8D-AF2AC07C4B47}" srcOrd="0" destOrd="0" presId="urn:microsoft.com/office/officeart/2005/8/layout/default"/>
    <dgm:cxn modelId="{22FDD898-94C1-4120-9A1E-5E465045CD10}" type="presOf" srcId="{E8EF89CE-EDDB-4F99-AC5F-C229F311BBC9}" destId="{56D314A9-1E5E-4BAE-AC6F-D991E7DE8A8E}" srcOrd="0" destOrd="0" presId="urn:microsoft.com/office/officeart/2005/8/layout/default"/>
    <dgm:cxn modelId="{BAAEA2A6-4C43-45E0-B468-95116B307D73}" type="presOf" srcId="{04E0590F-C17D-4EC6-9CA2-FC69E491FB57}" destId="{7F720979-AD78-413D-855C-CCBEBE2440FD}" srcOrd="0" destOrd="0" presId="urn:microsoft.com/office/officeart/2005/8/layout/default"/>
    <dgm:cxn modelId="{DE4BCFA8-ED31-40CC-976D-13702DA97E1E}" type="presOf" srcId="{BE2066D8-80DB-47E6-84A9-C3889F5250F2}" destId="{6A42FEFD-8223-4E71-BF46-1391FBABB9DA}" srcOrd="0" destOrd="0" presId="urn:microsoft.com/office/officeart/2005/8/layout/default"/>
    <dgm:cxn modelId="{929B19AD-596B-4B8A-A8E5-0D7567159AB7}" type="presOf" srcId="{BBADA943-E634-41AD-9181-C7B1F4FF4FD5}" destId="{058D5A0A-A89E-4A24-A1FC-26206C5F2A7F}" srcOrd="0" destOrd="0" presId="urn:microsoft.com/office/officeart/2005/8/layout/default"/>
    <dgm:cxn modelId="{2C6DA5D4-634C-4D82-8372-5E3CABD5CBA0}" srcId="{9B160A29-831D-4108-8D6D-1CCA7EECC89C}" destId="{84CA01F1-BDB2-4B45-AD97-316084739E3E}" srcOrd="3" destOrd="0" parTransId="{63394481-9F06-4020-878C-0709476AC5E8}" sibTransId="{E3D668B1-B212-4C09-A3DD-4B6A55BB54D1}"/>
    <dgm:cxn modelId="{5605E5D6-4366-4447-9986-7DEC10C460A1}" srcId="{9B160A29-831D-4108-8D6D-1CCA7EECC89C}" destId="{3B07D977-3BC4-4167-ACC7-995003642FD2}" srcOrd="2" destOrd="0" parTransId="{5D325FEB-A90E-4F4C-BF48-46A7813AFF9E}" sibTransId="{7B051B04-E574-49F1-8E35-B6D5993A2DF9}"/>
    <dgm:cxn modelId="{612A833E-4014-4AC3-8C04-3333A825765F}" type="presParOf" srcId="{249F25BA-31B0-4368-A8CC-F3D91A58C14B}" destId="{6A42FEFD-8223-4E71-BF46-1391FBABB9DA}" srcOrd="0" destOrd="0" presId="urn:microsoft.com/office/officeart/2005/8/layout/default"/>
    <dgm:cxn modelId="{CD7CAF0F-921C-4342-8E8B-4B6DADC368FE}" type="presParOf" srcId="{249F25BA-31B0-4368-A8CC-F3D91A58C14B}" destId="{49A290E6-C5CB-493B-95A6-6D8BB384B651}" srcOrd="1" destOrd="0" presId="urn:microsoft.com/office/officeart/2005/8/layout/default"/>
    <dgm:cxn modelId="{34C13FD9-677B-4704-9F03-0CB6849656B0}" type="presParOf" srcId="{249F25BA-31B0-4368-A8CC-F3D91A58C14B}" destId="{56D314A9-1E5E-4BAE-AC6F-D991E7DE8A8E}" srcOrd="2" destOrd="0" presId="urn:microsoft.com/office/officeart/2005/8/layout/default"/>
    <dgm:cxn modelId="{23AE30B0-ED56-4EBF-B82E-9BCB5ADDD0F6}" type="presParOf" srcId="{249F25BA-31B0-4368-A8CC-F3D91A58C14B}" destId="{80E5B912-A548-42A2-A7CB-E224D4C8AA22}" srcOrd="3" destOrd="0" presId="urn:microsoft.com/office/officeart/2005/8/layout/default"/>
    <dgm:cxn modelId="{97A309F8-2BAB-43A4-B894-FDEE633CACDF}" type="presParOf" srcId="{249F25BA-31B0-4368-A8CC-F3D91A58C14B}" destId="{91BF99F5-0F95-4E93-BD2B-8741D86A81F4}" srcOrd="4" destOrd="0" presId="urn:microsoft.com/office/officeart/2005/8/layout/default"/>
    <dgm:cxn modelId="{E66E7EAA-8A4C-462F-962D-F36B548F17BF}" type="presParOf" srcId="{249F25BA-31B0-4368-A8CC-F3D91A58C14B}" destId="{BED69062-0301-4F57-9F6F-8A3754C896E7}" srcOrd="5" destOrd="0" presId="urn:microsoft.com/office/officeart/2005/8/layout/default"/>
    <dgm:cxn modelId="{05D6B074-5959-4253-9D56-1521FC565526}" type="presParOf" srcId="{249F25BA-31B0-4368-A8CC-F3D91A58C14B}" destId="{0CFD05B3-1836-4EF6-AB8D-AF2AC07C4B47}" srcOrd="6" destOrd="0" presId="urn:microsoft.com/office/officeart/2005/8/layout/default"/>
    <dgm:cxn modelId="{029D307A-630E-4C21-AAE7-E6A6779D9FFB}" type="presParOf" srcId="{249F25BA-31B0-4368-A8CC-F3D91A58C14B}" destId="{6BE045D0-472B-431D-A2D7-E1C76051220B}" srcOrd="7" destOrd="0" presId="urn:microsoft.com/office/officeart/2005/8/layout/default"/>
    <dgm:cxn modelId="{3EAD08CE-DE22-4E74-AEE1-69DE84A61D85}" type="presParOf" srcId="{249F25BA-31B0-4368-A8CC-F3D91A58C14B}" destId="{7F720979-AD78-413D-855C-CCBEBE2440FD}" srcOrd="8" destOrd="0" presId="urn:microsoft.com/office/officeart/2005/8/layout/default"/>
    <dgm:cxn modelId="{EFF274CE-7B66-455A-8EBE-ACF84CA4E60C}" type="presParOf" srcId="{249F25BA-31B0-4368-A8CC-F3D91A58C14B}" destId="{7D968177-E898-40C2-8603-394AF972E4CB}" srcOrd="9" destOrd="0" presId="urn:microsoft.com/office/officeart/2005/8/layout/default"/>
    <dgm:cxn modelId="{62FF4EAB-3F35-4327-AFEF-4AB9F3FDF622}" type="presParOf" srcId="{249F25BA-31B0-4368-A8CC-F3D91A58C14B}" destId="{37582676-F773-45BF-9F01-EB3607C57C5F}" srcOrd="10" destOrd="0" presId="urn:microsoft.com/office/officeart/2005/8/layout/default"/>
    <dgm:cxn modelId="{06B1ADB3-C638-487C-9D99-6906E5016037}" type="presParOf" srcId="{249F25BA-31B0-4368-A8CC-F3D91A58C14B}" destId="{F911402B-5CDB-4132-8B37-5FCF469BECA5}" srcOrd="11" destOrd="0" presId="urn:microsoft.com/office/officeart/2005/8/layout/default"/>
    <dgm:cxn modelId="{88DE6196-E679-439B-B4CD-C83F9C0E055D}" type="presParOf" srcId="{249F25BA-31B0-4368-A8CC-F3D91A58C14B}" destId="{058D5A0A-A89E-4A24-A1FC-26206C5F2A7F}" srcOrd="12" destOrd="0" presId="urn:microsoft.com/office/officeart/2005/8/layout/default"/>
    <dgm:cxn modelId="{36787791-658F-47A0-B377-9A1938391782}" type="presParOf" srcId="{249F25BA-31B0-4368-A8CC-F3D91A58C14B}" destId="{E3ED6E75-FD97-4B85-8302-27CAECC4CC3A}" srcOrd="13" destOrd="0" presId="urn:microsoft.com/office/officeart/2005/8/layout/default"/>
    <dgm:cxn modelId="{EB61AA0A-3025-416D-A3A5-EC58BC8A09CA}" type="presParOf" srcId="{249F25BA-31B0-4368-A8CC-F3D91A58C14B}" destId="{D0266E28-4CF6-485D-9640-9200CB42540A}"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E905AAA-C4AB-4C58-AF5A-AE4BC35E3B7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1B8558C-4B41-491B-B123-1C0AAB56A2E4}">
      <dgm:prSet/>
      <dgm:spPr/>
      <dgm:t>
        <a:bodyPr/>
        <a:lstStyle/>
        <a:p>
          <a:r>
            <a:rPr lang="en-IN"/>
            <a:t>✔ Foreign Bank Accounts</a:t>
          </a:r>
          <a:endParaRPr lang="en-US"/>
        </a:p>
      </dgm:t>
    </dgm:pt>
    <dgm:pt modelId="{F0AAD700-733B-49BC-A1C4-BCEB5DCCE829}" type="parTrans" cxnId="{4641567C-96B3-472D-8051-73E0BC276F45}">
      <dgm:prSet/>
      <dgm:spPr/>
      <dgm:t>
        <a:bodyPr/>
        <a:lstStyle/>
        <a:p>
          <a:endParaRPr lang="en-US"/>
        </a:p>
      </dgm:t>
    </dgm:pt>
    <dgm:pt modelId="{7DDB41BA-3BEC-4661-BF38-C2820CBD6578}" type="sibTrans" cxnId="{4641567C-96B3-472D-8051-73E0BC276F45}">
      <dgm:prSet/>
      <dgm:spPr/>
      <dgm:t>
        <a:bodyPr/>
        <a:lstStyle/>
        <a:p>
          <a:endParaRPr lang="en-US"/>
        </a:p>
      </dgm:t>
    </dgm:pt>
    <dgm:pt modelId="{CDFD4A81-639D-40D3-A02D-F586AC717E29}">
      <dgm:prSet/>
      <dgm:spPr/>
      <dgm:t>
        <a:bodyPr/>
        <a:lstStyle/>
        <a:p>
          <a:r>
            <a:rPr lang="en-IN"/>
            <a:t>✔ Foreign Depository Accounts</a:t>
          </a:r>
          <a:endParaRPr lang="en-US"/>
        </a:p>
      </dgm:t>
    </dgm:pt>
    <dgm:pt modelId="{DEF3260F-1CFC-4A66-B065-D82790875C1B}" type="parTrans" cxnId="{2B620377-8677-464A-9FD2-B16FED494B92}">
      <dgm:prSet/>
      <dgm:spPr/>
      <dgm:t>
        <a:bodyPr/>
        <a:lstStyle/>
        <a:p>
          <a:endParaRPr lang="en-US"/>
        </a:p>
      </dgm:t>
    </dgm:pt>
    <dgm:pt modelId="{7059A9AD-DBF4-46F7-AD42-84E46117B6B7}" type="sibTrans" cxnId="{2B620377-8677-464A-9FD2-B16FED494B92}">
      <dgm:prSet/>
      <dgm:spPr/>
      <dgm:t>
        <a:bodyPr/>
        <a:lstStyle/>
        <a:p>
          <a:endParaRPr lang="en-US"/>
        </a:p>
      </dgm:t>
    </dgm:pt>
    <dgm:pt modelId="{57A2B124-2B47-4B69-B372-93B13A736D6D}">
      <dgm:prSet/>
      <dgm:spPr/>
      <dgm:t>
        <a:bodyPr/>
        <a:lstStyle/>
        <a:p>
          <a:r>
            <a:rPr lang="en-IN"/>
            <a:t>✔ Foreign Custodial Accounts</a:t>
          </a:r>
          <a:endParaRPr lang="en-US"/>
        </a:p>
      </dgm:t>
    </dgm:pt>
    <dgm:pt modelId="{80466B63-4465-4599-A2F5-F3D6A19428AA}" type="parTrans" cxnId="{664FDBD5-43CA-44B7-AB43-A17EC46643B9}">
      <dgm:prSet/>
      <dgm:spPr/>
      <dgm:t>
        <a:bodyPr/>
        <a:lstStyle/>
        <a:p>
          <a:endParaRPr lang="en-US"/>
        </a:p>
      </dgm:t>
    </dgm:pt>
    <dgm:pt modelId="{B0CFC402-1B9B-4841-AAC6-7B8A322F1BBA}" type="sibTrans" cxnId="{664FDBD5-43CA-44B7-AB43-A17EC46643B9}">
      <dgm:prSet/>
      <dgm:spPr/>
      <dgm:t>
        <a:bodyPr/>
        <a:lstStyle/>
        <a:p>
          <a:endParaRPr lang="en-US"/>
        </a:p>
      </dgm:t>
    </dgm:pt>
    <dgm:pt modelId="{EA1C8938-703F-4E3F-A7A5-E1C6AA390F8E}">
      <dgm:prSet/>
      <dgm:spPr/>
      <dgm:t>
        <a:bodyPr/>
        <a:lstStyle/>
        <a:p>
          <a:r>
            <a:rPr lang="en-IN"/>
            <a:t>✔ Foreign Equity Shares</a:t>
          </a:r>
          <a:endParaRPr lang="en-US"/>
        </a:p>
      </dgm:t>
    </dgm:pt>
    <dgm:pt modelId="{0264A790-DB85-42EA-B750-D0CB41D1E602}" type="parTrans" cxnId="{3F0C4CB8-9F67-4D40-B979-E4C3B3947BA7}">
      <dgm:prSet/>
      <dgm:spPr/>
      <dgm:t>
        <a:bodyPr/>
        <a:lstStyle/>
        <a:p>
          <a:endParaRPr lang="en-US"/>
        </a:p>
      </dgm:t>
    </dgm:pt>
    <dgm:pt modelId="{8F5CB1EB-517E-4FB6-BC0D-A829F0FFD4FD}" type="sibTrans" cxnId="{3F0C4CB8-9F67-4D40-B979-E4C3B3947BA7}">
      <dgm:prSet/>
      <dgm:spPr/>
      <dgm:t>
        <a:bodyPr/>
        <a:lstStyle/>
        <a:p>
          <a:endParaRPr lang="en-US"/>
        </a:p>
      </dgm:t>
    </dgm:pt>
    <dgm:pt modelId="{45B536C2-E3E9-4F2A-8F8A-CA5C34FDA1C5}">
      <dgm:prSet/>
      <dgm:spPr/>
      <dgm:t>
        <a:bodyPr/>
        <a:lstStyle/>
        <a:p>
          <a:r>
            <a:rPr lang="en-IN"/>
            <a:t>✔ Foreign Mutual Funds</a:t>
          </a:r>
          <a:endParaRPr lang="en-US"/>
        </a:p>
      </dgm:t>
    </dgm:pt>
    <dgm:pt modelId="{0EAC9D88-9148-4DC4-9A8F-F0B605C8DA76}" type="parTrans" cxnId="{273FAAA4-7FF6-420B-822E-186C30CBBCCD}">
      <dgm:prSet/>
      <dgm:spPr/>
      <dgm:t>
        <a:bodyPr/>
        <a:lstStyle/>
        <a:p>
          <a:endParaRPr lang="en-US"/>
        </a:p>
      </dgm:t>
    </dgm:pt>
    <dgm:pt modelId="{A668A8DC-B222-467E-90C7-D9F6AA6D1F81}" type="sibTrans" cxnId="{273FAAA4-7FF6-420B-822E-186C30CBBCCD}">
      <dgm:prSet/>
      <dgm:spPr/>
      <dgm:t>
        <a:bodyPr/>
        <a:lstStyle/>
        <a:p>
          <a:endParaRPr lang="en-US"/>
        </a:p>
      </dgm:t>
    </dgm:pt>
    <dgm:pt modelId="{6CB5F1FB-E889-4BAF-AF48-9A81564ABB6B}">
      <dgm:prSet/>
      <dgm:spPr/>
      <dgm:t>
        <a:bodyPr/>
        <a:lstStyle/>
        <a:p>
          <a:r>
            <a:rPr lang="en-IN"/>
            <a:t>✔ Foreign Partnership Interests</a:t>
          </a:r>
          <a:endParaRPr lang="en-US"/>
        </a:p>
      </dgm:t>
    </dgm:pt>
    <dgm:pt modelId="{DB926100-173F-4F5C-919D-65F93D3F8500}" type="parTrans" cxnId="{7E5582F6-BBD2-4374-8F23-9E0D46E32E4A}">
      <dgm:prSet/>
      <dgm:spPr/>
      <dgm:t>
        <a:bodyPr/>
        <a:lstStyle/>
        <a:p>
          <a:endParaRPr lang="en-US"/>
        </a:p>
      </dgm:t>
    </dgm:pt>
    <dgm:pt modelId="{330635A1-2B62-408C-9FCB-311FC5F0900F}" type="sibTrans" cxnId="{7E5582F6-BBD2-4374-8F23-9E0D46E32E4A}">
      <dgm:prSet/>
      <dgm:spPr/>
      <dgm:t>
        <a:bodyPr/>
        <a:lstStyle/>
        <a:p>
          <a:endParaRPr lang="en-US"/>
        </a:p>
      </dgm:t>
    </dgm:pt>
    <dgm:pt modelId="{FB54F378-CF22-417D-AFC8-CBAC695BDC1A}">
      <dgm:prSet/>
      <dgm:spPr/>
      <dgm:t>
        <a:bodyPr/>
        <a:lstStyle/>
        <a:p>
          <a:r>
            <a:rPr lang="en-IN"/>
            <a:t>✔ Foreign Trusts</a:t>
          </a:r>
          <a:endParaRPr lang="en-US"/>
        </a:p>
      </dgm:t>
    </dgm:pt>
    <dgm:pt modelId="{E8A477EB-D45B-4F97-B477-FE49A0B782DA}" type="parTrans" cxnId="{C9719748-8A4E-42A5-9F8B-5A1ECD28071B}">
      <dgm:prSet/>
      <dgm:spPr/>
      <dgm:t>
        <a:bodyPr/>
        <a:lstStyle/>
        <a:p>
          <a:endParaRPr lang="en-US"/>
        </a:p>
      </dgm:t>
    </dgm:pt>
    <dgm:pt modelId="{DF8EF015-F2B1-4503-83AF-4FA6B0CC8ABC}" type="sibTrans" cxnId="{C9719748-8A4E-42A5-9F8B-5A1ECD28071B}">
      <dgm:prSet/>
      <dgm:spPr/>
      <dgm:t>
        <a:bodyPr/>
        <a:lstStyle/>
        <a:p>
          <a:endParaRPr lang="en-US"/>
        </a:p>
      </dgm:t>
    </dgm:pt>
    <dgm:pt modelId="{68ED5C47-98DE-437C-9908-A92AB8FDAB6D}">
      <dgm:prSet/>
      <dgm:spPr/>
      <dgm:t>
        <a:bodyPr/>
        <a:lstStyle/>
        <a:p>
          <a:r>
            <a:rPr lang="en-IN"/>
            <a:t>✔ Foreign Immovable Property</a:t>
          </a:r>
          <a:endParaRPr lang="en-US"/>
        </a:p>
      </dgm:t>
    </dgm:pt>
    <dgm:pt modelId="{A3070FC7-B977-42BE-A748-A34132E790B7}" type="parTrans" cxnId="{9B60DC5E-C0B3-4EED-85B5-98E523E66CB5}">
      <dgm:prSet/>
      <dgm:spPr/>
      <dgm:t>
        <a:bodyPr/>
        <a:lstStyle/>
        <a:p>
          <a:endParaRPr lang="en-US"/>
        </a:p>
      </dgm:t>
    </dgm:pt>
    <dgm:pt modelId="{BB1D32D8-3FDA-4E4E-9447-EE0470D8D25B}" type="sibTrans" cxnId="{9B60DC5E-C0B3-4EED-85B5-98E523E66CB5}">
      <dgm:prSet/>
      <dgm:spPr/>
      <dgm:t>
        <a:bodyPr/>
        <a:lstStyle/>
        <a:p>
          <a:endParaRPr lang="en-US"/>
        </a:p>
      </dgm:t>
    </dgm:pt>
    <dgm:pt modelId="{4C3720B1-2645-456E-A08E-213799C8F04D}">
      <dgm:prSet/>
      <dgm:spPr/>
      <dgm:t>
        <a:bodyPr/>
        <a:lstStyle/>
        <a:p>
          <a:r>
            <a:rPr lang="en-IN"/>
            <a:t>✔ Foreign Insurance Policies having investment value</a:t>
          </a:r>
          <a:endParaRPr lang="en-US"/>
        </a:p>
      </dgm:t>
    </dgm:pt>
    <dgm:pt modelId="{07E9BAEB-3726-4B03-A388-34663543A940}" type="parTrans" cxnId="{E270D3BC-D0CF-484D-9404-25882D70BD31}">
      <dgm:prSet/>
      <dgm:spPr/>
      <dgm:t>
        <a:bodyPr/>
        <a:lstStyle/>
        <a:p>
          <a:endParaRPr lang="en-US"/>
        </a:p>
      </dgm:t>
    </dgm:pt>
    <dgm:pt modelId="{69A80D71-E0EC-40FB-ACC9-5846DF55BE60}" type="sibTrans" cxnId="{E270D3BC-D0CF-484D-9404-25882D70BD31}">
      <dgm:prSet/>
      <dgm:spPr/>
      <dgm:t>
        <a:bodyPr/>
        <a:lstStyle/>
        <a:p>
          <a:endParaRPr lang="en-US"/>
        </a:p>
      </dgm:t>
    </dgm:pt>
    <dgm:pt modelId="{EACA3338-BB10-4290-93B4-9C751D1630AE}">
      <dgm:prSet/>
      <dgm:spPr/>
      <dgm:t>
        <a:bodyPr/>
        <a:lstStyle/>
        <a:p>
          <a:r>
            <a:rPr lang="en-IN"/>
            <a:t>✔ Signing Authority in Foreign Accounts</a:t>
          </a:r>
          <a:endParaRPr lang="en-US"/>
        </a:p>
      </dgm:t>
    </dgm:pt>
    <dgm:pt modelId="{78BE721E-ED1C-4DA9-8B7C-A3D55948E4D9}" type="parTrans" cxnId="{33BFD966-3325-4AAC-8DDE-9F730EA0CB81}">
      <dgm:prSet/>
      <dgm:spPr/>
      <dgm:t>
        <a:bodyPr/>
        <a:lstStyle/>
        <a:p>
          <a:endParaRPr lang="en-US"/>
        </a:p>
      </dgm:t>
    </dgm:pt>
    <dgm:pt modelId="{119E6FA6-9255-4343-99C6-F93CB13585C4}" type="sibTrans" cxnId="{33BFD966-3325-4AAC-8DDE-9F730EA0CB81}">
      <dgm:prSet/>
      <dgm:spPr/>
      <dgm:t>
        <a:bodyPr/>
        <a:lstStyle/>
        <a:p>
          <a:endParaRPr lang="en-US"/>
        </a:p>
      </dgm:t>
    </dgm:pt>
    <dgm:pt modelId="{4DD8583D-401D-43B1-932B-AF813A8C723F}">
      <dgm:prSet/>
      <dgm:spPr/>
      <dgm:t>
        <a:bodyPr/>
        <a:lstStyle/>
        <a:p>
          <a:r>
            <a:rPr lang="en-IN" dirty="0"/>
            <a:t>✔ Any other Capital Asset outside India</a:t>
          </a:r>
          <a:endParaRPr lang="en-US" dirty="0"/>
        </a:p>
      </dgm:t>
    </dgm:pt>
    <dgm:pt modelId="{A3B01DF9-1EA3-4A78-9A1F-4BFC0580D20C}" type="parTrans" cxnId="{47F51D21-3DE4-4CB6-A52E-CD18E605A23B}">
      <dgm:prSet/>
      <dgm:spPr/>
      <dgm:t>
        <a:bodyPr/>
        <a:lstStyle/>
        <a:p>
          <a:endParaRPr lang="en-US"/>
        </a:p>
      </dgm:t>
    </dgm:pt>
    <dgm:pt modelId="{E81A3434-E71E-4593-85F3-C86CEAD78D7F}" type="sibTrans" cxnId="{47F51D21-3DE4-4CB6-A52E-CD18E605A23B}">
      <dgm:prSet/>
      <dgm:spPr/>
      <dgm:t>
        <a:bodyPr/>
        <a:lstStyle/>
        <a:p>
          <a:endParaRPr lang="en-US"/>
        </a:p>
      </dgm:t>
    </dgm:pt>
    <dgm:pt modelId="{20276DBF-9A5C-460E-B17C-98CB5222FE07}">
      <dgm:prSet phldrT="[Text]" phldr="0"/>
      <dgm:spPr/>
      <dgm:t>
        <a:bodyPr/>
        <a:lstStyle/>
        <a:p>
          <a:r>
            <a:rPr lang="en-US" dirty="0"/>
            <a:t>Income from any source outside India </a:t>
          </a:r>
          <a:endParaRPr lang="en-IN" dirty="0"/>
        </a:p>
      </dgm:t>
    </dgm:pt>
    <dgm:pt modelId="{1523B0AE-A245-4621-A897-3B0F53CC3C84}" type="parTrans" cxnId="{7CF035C9-342A-4842-A945-B9D2802757C5}">
      <dgm:prSet/>
      <dgm:spPr/>
    </dgm:pt>
    <dgm:pt modelId="{0C11A91A-8F7E-49A5-B43B-D18D2CB73704}" type="sibTrans" cxnId="{7CF035C9-342A-4842-A945-B9D2802757C5}">
      <dgm:prSet/>
      <dgm:spPr/>
    </dgm:pt>
    <dgm:pt modelId="{D878D102-1919-4D4C-B354-34682107D6DC}" type="pres">
      <dgm:prSet presAssocID="{6E905AAA-C4AB-4C58-AF5A-AE4BC35E3B7F}" presName="diagram" presStyleCnt="0">
        <dgm:presLayoutVars>
          <dgm:dir/>
          <dgm:resizeHandles val="exact"/>
        </dgm:presLayoutVars>
      </dgm:prSet>
      <dgm:spPr/>
    </dgm:pt>
    <dgm:pt modelId="{FB771027-AB0A-4231-9900-036852B29580}" type="pres">
      <dgm:prSet presAssocID="{E1B8558C-4B41-491B-B123-1C0AAB56A2E4}" presName="node" presStyleLbl="node1" presStyleIdx="0" presStyleCnt="12">
        <dgm:presLayoutVars>
          <dgm:bulletEnabled val="1"/>
        </dgm:presLayoutVars>
      </dgm:prSet>
      <dgm:spPr/>
    </dgm:pt>
    <dgm:pt modelId="{C9EFB705-63AF-4394-8098-3831645910A4}" type="pres">
      <dgm:prSet presAssocID="{7DDB41BA-3BEC-4661-BF38-C2820CBD6578}" presName="sibTrans" presStyleCnt="0"/>
      <dgm:spPr/>
    </dgm:pt>
    <dgm:pt modelId="{7D0D0614-8DC3-48AF-9176-DE0471A10BE3}" type="pres">
      <dgm:prSet presAssocID="{CDFD4A81-639D-40D3-A02D-F586AC717E29}" presName="node" presStyleLbl="node1" presStyleIdx="1" presStyleCnt="12">
        <dgm:presLayoutVars>
          <dgm:bulletEnabled val="1"/>
        </dgm:presLayoutVars>
      </dgm:prSet>
      <dgm:spPr/>
    </dgm:pt>
    <dgm:pt modelId="{3495A4AB-62A7-4AF7-B16D-60D05B92C88D}" type="pres">
      <dgm:prSet presAssocID="{7059A9AD-DBF4-46F7-AD42-84E46117B6B7}" presName="sibTrans" presStyleCnt="0"/>
      <dgm:spPr/>
    </dgm:pt>
    <dgm:pt modelId="{1F1712BF-B68A-4AA6-94B2-509044F6118E}" type="pres">
      <dgm:prSet presAssocID="{57A2B124-2B47-4B69-B372-93B13A736D6D}" presName="node" presStyleLbl="node1" presStyleIdx="2" presStyleCnt="12">
        <dgm:presLayoutVars>
          <dgm:bulletEnabled val="1"/>
        </dgm:presLayoutVars>
      </dgm:prSet>
      <dgm:spPr/>
    </dgm:pt>
    <dgm:pt modelId="{97AC6DFD-6609-4504-9ACB-3AADA8AAE048}" type="pres">
      <dgm:prSet presAssocID="{B0CFC402-1B9B-4841-AAC6-7B8A322F1BBA}" presName="sibTrans" presStyleCnt="0"/>
      <dgm:spPr/>
    </dgm:pt>
    <dgm:pt modelId="{982B1309-3EED-446A-813B-90EF9B7A4461}" type="pres">
      <dgm:prSet presAssocID="{EA1C8938-703F-4E3F-A7A5-E1C6AA390F8E}" presName="node" presStyleLbl="node1" presStyleIdx="3" presStyleCnt="12">
        <dgm:presLayoutVars>
          <dgm:bulletEnabled val="1"/>
        </dgm:presLayoutVars>
      </dgm:prSet>
      <dgm:spPr/>
    </dgm:pt>
    <dgm:pt modelId="{BF715B2E-A534-446C-9283-2F8B1B491653}" type="pres">
      <dgm:prSet presAssocID="{8F5CB1EB-517E-4FB6-BC0D-A829F0FFD4FD}" presName="sibTrans" presStyleCnt="0"/>
      <dgm:spPr/>
    </dgm:pt>
    <dgm:pt modelId="{350F10ED-0D7C-4C94-AB7C-99C962719284}" type="pres">
      <dgm:prSet presAssocID="{45B536C2-E3E9-4F2A-8F8A-CA5C34FDA1C5}" presName="node" presStyleLbl="node1" presStyleIdx="4" presStyleCnt="12">
        <dgm:presLayoutVars>
          <dgm:bulletEnabled val="1"/>
        </dgm:presLayoutVars>
      </dgm:prSet>
      <dgm:spPr/>
    </dgm:pt>
    <dgm:pt modelId="{105E038F-E80C-4597-9CA7-3527D50B00D0}" type="pres">
      <dgm:prSet presAssocID="{A668A8DC-B222-467E-90C7-D9F6AA6D1F81}" presName="sibTrans" presStyleCnt="0"/>
      <dgm:spPr/>
    </dgm:pt>
    <dgm:pt modelId="{F5EB3DEA-AE7E-439D-9C5D-EB7F20F9F623}" type="pres">
      <dgm:prSet presAssocID="{6CB5F1FB-E889-4BAF-AF48-9A81564ABB6B}" presName="node" presStyleLbl="node1" presStyleIdx="5" presStyleCnt="12">
        <dgm:presLayoutVars>
          <dgm:bulletEnabled val="1"/>
        </dgm:presLayoutVars>
      </dgm:prSet>
      <dgm:spPr/>
    </dgm:pt>
    <dgm:pt modelId="{44B92599-60E3-48C2-B1E2-3A2D4BDA6523}" type="pres">
      <dgm:prSet presAssocID="{330635A1-2B62-408C-9FCB-311FC5F0900F}" presName="sibTrans" presStyleCnt="0"/>
      <dgm:spPr/>
    </dgm:pt>
    <dgm:pt modelId="{0AF0F92C-523E-4CBD-9FFE-CB4ABE8B8A25}" type="pres">
      <dgm:prSet presAssocID="{FB54F378-CF22-417D-AFC8-CBAC695BDC1A}" presName="node" presStyleLbl="node1" presStyleIdx="6" presStyleCnt="12">
        <dgm:presLayoutVars>
          <dgm:bulletEnabled val="1"/>
        </dgm:presLayoutVars>
      </dgm:prSet>
      <dgm:spPr/>
    </dgm:pt>
    <dgm:pt modelId="{5D13DB1C-B3FC-4CC0-AAFA-425AF1DC30A5}" type="pres">
      <dgm:prSet presAssocID="{DF8EF015-F2B1-4503-83AF-4FA6B0CC8ABC}" presName="sibTrans" presStyleCnt="0"/>
      <dgm:spPr/>
    </dgm:pt>
    <dgm:pt modelId="{AB0BC187-A6A0-4794-851F-DBDDA13A5003}" type="pres">
      <dgm:prSet presAssocID="{68ED5C47-98DE-437C-9908-A92AB8FDAB6D}" presName="node" presStyleLbl="node1" presStyleIdx="7" presStyleCnt="12">
        <dgm:presLayoutVars>
          <dgm:bulletEnabled val="1"/>
        </dgm:presLayoutVars>
      </dgm:prSet>
      <dgm:spPr/>
    </dgm:pt>
    <dgm:pt modelId="{3F555DBA-D56F-4DE8-9C9B-A0FA07713378}" type="pres">
      <dgm:prSet presAssocID="{BB1D32D8-3FDA-4E4E-9447-EE0470D8D25B}" presName="sibTrans" presStyleCnt="0"/>
      <dgm:spPr/>
    </dgm:pt>
    <dgm:pt modelId="{B767E44F-DF44-4287-8590-C75E5923C1C0}" type="pres">
      <dgm:prSet presAssocID="{4C3720B1-2645-456E-A08E-213799C8F04D}" presName="node" presStyleLbl="node1" presStyleIdx="8" presStyleCnt="12">
        <dgm:presLayoutVars>
          <dgm:bulletEnabled val="1"/>
        </dgm:presLayoutVars>
      </dgm:prSet>
      <dgm:spPr/>
    </dgm:pt>
    <dgm:pt modelId="{D1795643-5A7F-4A8F-A4CE-A381F199B71B}" type="pres">
      <dgm:prSet presAssocID="{69A80D71-E0EC-40FB-ACC9-5846DF55BE60}" presName="sibTrans" presStyleCnt="0"/>
      <dgm:spPr/>
    </dgm:pt>
    <dgm:pt modelId="{8606D478-46DB-4B70-A3A9-458B7378501B}" type="pres">
      <dgm:prSet presAssocID="{EACA3338-BB10-4290-93B4-9C751D1630AE}" presName="node" presStyleLbl="node1" presStyleIdx="9" presStyleCnt="12">
        <dgm:presLayoutVars>
          <dgm:bulletEnabled val="1"/>
        </dgm:presLayoutVars>
      </dgm:prSet>
      <dgm:spPr/>
    </dgm:pt>
    <dgm:pt modelId="{694064C7-FC56-4183-99FF-02AFFC912A2F}" type="pres">
      <dgm:prSet presAssocID="{119E6FA6-9255-4343-99C6-F93CB13585C4}" presName="sibTrans" presStyleCnt="0"/>
      <dgm:spPr/>
    </dgm:pt>
    <dgm:pt modelId="{2A9D5824-3E01-4A3E-8ACE-07B4D159E218}" type="pres">
      <dgm:prSet presAssocID="{4DD8583D-401D-43B1-932B-AF813A8C723F}" presName="node" presStyleLbl="node1" presStyleIdx="10" presStyleCnt="12">
        <dgm:presLayoutVars>
          <dgm:bulletEnabled val="1"/>
        </dgm:presLayoutVars>
      </dgm:prSet>
      <dgm:spPr/>
    </dgm:pt>
    <dgm:pt modelId="{3A2A5257-FD48-406D-B320-43419EFA0B6B}" type="pres">
      <dgm:prSet presAssocID="{E81A3434-E71E-4593-85F3-C86CEAD78D7F}" presName="sibTrans" presStyleCnt="0"/>
      <dgm:spPr/>
    </dgm:pt>
    <dgm:pt modelId="{75463AD2-F138-4E72-960F-C2A1315DC48C}" type="pres">
      <dgm:prSet presAssocID="{20276DBF-9A5C-460E-B17C-98CB5222FE07}" presName="node" presStyleLbl="node1" presStyleIdx="11" presStyleCnt="12">
        <dgm:presLayoutVars>
          <dgm:bulletEnabled val="1"/>
        </dgm:presLayoutVars>
      </dgm:prSet>
      <dgm:spPr/>
    </dgm:pt>
  </dgm:ptLst>
  <dgm:cxnLst>
    <dgm:cxn modelId="{89D25D01-3C32-42C5-80AB-4348C0B62AD1}" type="presOf" srcId="{CDFD4A81-639D-40D3-A02D-F586AC717E29}" destId="{7D0D0614-8DC3-48AF-9176-DE0471A10BE3}" srcOrd="0" destOrd="0" presId="urn:microsoft.com/office/officeart/2005/8/layout/default"/>
    <dgm:cxn modelId="{7CFE3212-5EBF-441F-90DF-F63A161D4C62}" type="presOf" srcId="{4DD8583D-401D-43B1-932B-AF813A8C723F}" destId="{2A9D5824-3E01-4A3E-8ACE-07B4D159E218}" srcOrd="0" destOrd="0" presId="urn:microsoft.com/office/officeart/2005/8/layout/default"/>
    <dgm:cxn modelId="{47F51D21-3DE4-4CB6-A52E-CD18E605A23B}" srcId="{6E905AAA-C4AB-4C58-AF5A-AE4BC35E3B7F}" destId="{4DD8583D-401D-43B1-932B-AF813A8C723F}" srcOrd="10" destOrd="0" parTransId="{A3B01DF9-1EA3-4A78-9A1F-4BFC0580D20C}" sibTransId="{E81A3434-E71E-4593-85F3-C86CEAD78D7F}"/>
    <dgm:cxn modelId="{C3727935-9177-4D08-8B33-31A2D99879FE}" type="presOf" srcId="{E1B8558C-4B41-491B-B123-1C0AAB56A2E4}" destId="{FB771027-AB0A-4231-9900-036852B29580}" srcOrd="0" destOrd="0" presId="urn:microsoft.com/office/officeart/2005/8/layout/default"/>
    <dgm:cxn modelId="{9B60DC5E-C0B3-4EED-85B5-98E523E66CB5}" srcId="{6E905AAA-C4AB-4C58-AF5A-AE4BC35E3B7F}" destId="{68ED5C47-98DE-437C-9908-A92AB8FDAB6D}" srcOrd="7" destOrd="0" parTransId="{A3070FC7-B977-42BE-A748-A34132E790B7}" sibTransId="{BB1D32D8-3FDA-4E4E-9447-EE0470D8D25B}"/>
    <dgm:cxn modelId="{CBAB8F46-85C1-4ACA-9E85-815CA0CD6294}" type="presOf" srcId="{4C3720B1-2645-456E-A08E-213799C8F04D}" destId="{B767E44F-DF44-4287-8590-C75E5923C1C0}" srcOrd="0" destOrd="0" presId="urn:microsoft.com/office/officeart/2005/8/layout/default"/>
    <dgm:cxn modelId="{33BFD966-3325-4AAC-8DDE-9F730EA0CB81}" srcId="{6E905AAA-C4AB-4C58-AF5A-AE4BC35E3B7F}" destId="{EACA3338-BB10-4290-93B4-9C751D1630AE}" srcOrd="9" destOrd="0" parTransId="{78BE721E-ED1C-4DA9-8B7C-A3D55948E4D9}" sibTransId="{119E6FA6-9255-4343-99C6-F93CB13585C4}"/>
    <dgm:cxn modelId="{D3BC2447-2B9D-4E08-A9BF-90C4BBCE9B7E}" type="presOf" srcId="{EACA3338-BB10-4290-93B4-9C751D1630AE}" destId="{8606D478-46DB-4B70-A3A9-458B7378501B}" srcOrd="0" destOrd="0" presId="urn:microsoft.com/office/officeart/2005/8/layout/default"/>
    <dgm:cxn modelId="{C9719748-8A4E-42A5-9F8B-5A1ECD28071B}" srcId="{6E905AAA-C4AB-4C58-AF5A-AE4BC35E3B7F}" destId="{FB54F378-CF22-417D-AFC8-CBAC695BDC1A}" srcOrd="6" destOrd="0" parTransId="{E8A477EB-D45B-4F97-B477-FE49A0B782DA}" sibTransId="{DF8EF015-F2B1-4503-83AF-4FA6B0CC8ABC}"/>
    <dgm:cxn modelId="{2B620377-8677-464A-9FD2-B16FED494B92}" srcId="{6E905AAA-C4AB-4C58-AF5A-AE4BC35E3B7F}" destId="{CDFD4A81-639D-40D3-A02D-F586AC717E29}" srcOrd="1" destOrd="0" parTransId="{DEF3260F-1CFC-4A66-B065-D82790875C1B}" sibTransId="{7059A9AD-DBF4-46F7-AD42-84E46117B6B7}"/>
    <dgm:cxn modelId="{DECFC857-962D-45C0-98B9-B0EC7FAAB14E}" type="presOf" srcId="{20276DBF-9A5C-460E-B17C-98CB5222FE07}" destId="{75463AD2-F138-4E72-960F-C2A1315DC48C}" srcOrd="0" destOrd="0" presId="urn:microsoft.com/office/officeart/2005/8/layout/default"/>
    <dgm:cxn modelId="{4641567C-96B3-472D-8051-73E0BC276F45}" srcId="{6E905AAA-C4AB-4C58-AF5A-AE4BC35E3B7F}" destId="{E1B8558C-4B41-491B-B123-1C0AAB56A2E4}" srcOrd="0" destOrd="0" parTransId="{F0AAD700-733B-49BC-A1C4-BCEB5DCCE829}" sibTransId="{7DDB41BA-3BEC-4661-BF38-C2820CBD6578}"/>
    <dgm:cxn modelId="{F8094D87-279B-46D9-AD42-0D1536BB0FD2}" type="presOf" srcId="{57A2B124-2B47-4B69-B372-93B13A736D6D}" destId="{1F1712BF-B68A-4AA6-94B2-509044F6118E}" srcOrd="0" destOrd="0" presId="urn:microsoft.com/office/officeart/2005/8/layout/default"/>
    <dgm:cxn modelId="{273FAAA4-7FF6-420B-822E-186C30CBBCCD}" srcId="{6E905AAA-C4AB-4C58-AF5A-AE4BC35E3B7F}" destId="{45B536C2-E3E9-4F2A-8F8A-CA5C34FDA1C5}" srcOrd="4" destOrd="0" parTransId="{0EAC9D88-9148-4DC4-9A8F-F0B605C8DA76}" sibTransId="{A668A8DC-B222-467E-90C7-D9F6AA6D1F81}"/>
    <dgm:cxn modelId="{3E5F04B7-91D0-4A70-AB0F-4380061C6703}" type="presOf" srcId="{FB54F378-CF22-417D-AFC8-CBAC695BDC1A}" destId="{0AF0F92C-523E-4CBD-9FFE-CB4ABE8B8A25}" srcOrd="0" destOrd="0" presId="urn:microsoft.com/office/officeart/2005/8/layout/default"/>
    <dgm:cxn modelId="{3F0C4CB8-9F67-4D40-B979-E4C3B3947BA7}" srcId="{6E905AAA-C4AB-4C58-AF5A-AE4BC35E3B7F}" destId="{EA1C8938-703F-4E3F-A7A5-E1C6AA390F8E}" srcOrd="3" destOrd="0" parTransId="{0264A790-DB85-42EA-B750-D0CB41D1E602}" sibTransId="{8F5CB1EB-517E-4FB6-BC0D-A829F0FFD4FD}"/>
    <dgm:cxn modelId="{E270D3BC-D0CF-484D-9404-25882D70BD31}" srcId="{6E905AAA-C4AB-4C58-AF5A-AE4BC35E3B7F}" destId="{4C3720B1-2645-456E-A08E-213799C8F04D}" srcOrd="8" destOrd="0" parTransId="{07E9BAEB-3726-4B03-A388-34663543A940}" sibTransId="{69A80D71-E0EC-40FB-ACC9-5846DF55BE60}"/>
    <dgm:cxn modelId="{64B07FC4-D5E1-4B3D-9523-8C15D387E0BE}" type="presOf" srcId="{6CB5F1FB-E889-4BAF-AF48-9A81564ABB6B}" destId="{F5EB3DEA-AE7E-439D-9C5D-EB7F20F9F623}" srcOrd="0" destOrd="0" presId="urn:microsoft.com/office/officeart/2005/8/layout/default"/>
    <dgm:cxn modelId="{78E217C5-76A4-4200-BBD1-359F9E3EA9B1}" type="presOf" srcId="{68ED5C47-98DE-437C-9908-A92AB8FDAB6D}" destId="{AB0BC187-A6A0-4794-851F-DBDDA13A5003}" srcOrd="0" destOrd="0" presId="urn:microsoft.com/office/officeart/2005/8/layout/default"/>
    <dgm:cxn modelId="{025F16C8-2ADF-4E74-AF4F-BECEDA2D8157}" type="presOf" srcId="{45B536C2-E3E9-4F2A-8F8A-CA5C34FDA1C5}" destId="{350F10ED-0D7C-4C94-AB7C-99C962719284}" srcOrd="0" destOrd="0" presId="urn:microsoft.com/office/officeart/2005/8/layout/default"/>
    <dgm:cxn modelId="{7CF035C9-342A-4842-A945-B9D2802757C5}" srcId="{6E905AAA-C4AB-4C58-AF5A-AE4BC35E3B7F}" destId="{20276DBF-9A5C-460E-B17C-98CB5222FE07}" srcOrd="11" destOrd="0" parTransId="{1523B0AE-A245-4621-A897-3B0F53CC3C84}" sibTransId="{0C11A91A-8F7E-49A5-B43B-D18D2CB73704}"/>
    <dgm:cxn modelId="{664FDBD5-43CA-44B7-AB43-A17EC46643B9}" srcId="{6E905AAA-C4AB-4C58-AF5A-AE4BC35E3B7F}" destId="{57A2B124-2B47-4B69-B372-93B13A736D6D}" srcOrd="2" destOrd="0" parTransId="{80466B63-4465-4599-A2F5-F3D6A19428AA}" sibTransId="{B0CFC402-1B9B-4841-AAC6-7B8A322F1BBA}"/>
    <dgm:cxn modelId="{204C82EB-EE7C-4119-8114-285A40059476}" type="presOf" srcId="{6E905AAA-C4AB-4C58-AF5A-AE4BC35E3B7F}" destId="{D878D102-1919-4D4C-B354-34682107D6DC}" srcOrd="0" destOrd="0" presId="urn:microsoft.com/office/officeart/2005/8/layout/default"/>
    <dgm:cxn modelId="{6E32C6EF-904A-4B18-9FAE-3A535A911F0B}" type="presOf" srcId="{EA1C8938-703F-4E3F-A7A5-E1C6AA390F8E}" destId="{982B1309-3EED-446A-813B-90EF9B7A4461}" srcOrd="0" destOrd="0" presId="urn:microsoft.com/office/officeart/2005/8/layout/default"/>
    <dgm:cxn modelId="{7E5582F6-BBD2-4374-8F23-9E0D46E32E4A}" srcId="{6E905AAA-C4AB-4C58-AF5A-AE4BC35E3B7F}" destId="{6CB5F1FB-E889-4BAF-AF48-9A81564ABB6B}" srcOrd="5" destOrd="0" parTransId="{DB926100-173F-4F5C-919D-65F93D3F8500}" sibTransId="{330635A1-2B62-408C-9FCB-311FC5F0900F}"/>
    <dgm:cxn modelId="{B9559CCD-A3B6-4979-A973-6CF3D56B90B3}" type="presParOf" srcId="{D878D102-1919-4D4C-B354-34682107D6DC}" destId="{FB771027-AB0A-4231-9900-036852B29580}" srcOrd="0" destOrd="0" presId="urn:microsoft.com/office/officeart/2005/8/layout/default"/>
    <dgm:cxn modelId="{B86F4DA2-97E3-4027-B965-0DE7952AC55C}" type="presParOf" srcId="{D878D102-1919-4D4C-B354-34682107D6DC}" destId="{C9EFB705-63AF-4394-8098-3831645910A4}" srcOrd="1" destOrd="0" presId="urn:microsoft.com/office/officeart/2005/8/layout/default"/>
    <dgm:cxn modelId="{04E5DB17-E0A5-4AD7-858F-7FA39B3D8ACC}" type="presParOf" srcId="{D878D102-1919-4D4C-B354-34682107D6DC}" destId="{7D0D0614-8DC3-48AF-9176-DE0471A10BE3}" srcOrd="2" destOrd="0" presId="urn:microsoft.com/office/officeart/2005/8/layout/default"/>
    <dgm:cxn modelId="{B9E46731-87FC-4EC8-85D1-45E3DAA25592}" type="presParOf" srcId="{D878D102-1919-4D4C-B354-34682107D6DC}" destId="{3495A4AB-62A7-4AF7-B16D-60D05B92C88D}" srcOrd="3" destOrd="0" presId="urn:microsoft.com/office/officeart/2005/8/layout/default"/>
    <dgm:cxn modelId="{AFDD17D2-F02D-4173-8130-D54F1E1EDCD8}" type="presParOf" srcId="{D878D102-1919-4D4C-B354-34682107D6DC}" destId="{1F1712BF-B68A-4AA6-94B2-509044F6118E}" srcOrd="4" destOrd="0" presId="urn:microsoft.com/office/officeart/2005/8/layout/default"/>
    <dgm:cxn modelId="{F094B83B-AE04-4659-899C-A53136190DA9}" type="presParOf" srcId="{D878D102-1919-4D4C-B354-34682107D6DC}" destId="{97AC6DFD-6609-4504-9ACB-3AADA8AAE048}" srcOrd="5" destOrd="0" presId="urn:microsoft.com/office/officeart/2005/8/layout/default"/>
    <dgm:cxn modelId="{B5487C7F-95C0-456E-9908-A93F5C02755D}" type="presParOf" srcId="{D878D102-1919-4D4C-B354-34682107D6DC}" destId="{982B1309-3EED-446A-813B-90EF9B7A4461}" srcOrd="6" destOrd="0" presId="urn:microsoft.com/office/officeart/2005/8/layout/default"/>
    <dgm:cxn modelId="{CFF349AB-106C-439F-A7C9-9A3CF4C3D0DB}" type="presParOf" srcId="{D878D102-1919-4D4C-B354-34682107D6DC}" destId="{BF715B2E-A534-446C-9283-2F8B1B491653}" srcOrd="7" destOrd="0" presId="urn:microsoft.com/office/officeart/2005/8/layout/default"/>
    <dgm:cxn modelId="{F610D3D1-A610-4A37-9326-D9EF9DB35E00}" type="presParOf" srcId="{D878D102-1919-4D4C-B354-34682107D6DC}" destId="{350F10ED-0D7C-4C94-AB7C-99C962719284}" srcOrd="8" destOrd="0" presId="urn:microsoft.com/office/officeart/2005/8/layout/default"/>
    <dgm:cxn modelId="{92D0148C-C6AF-4839-9980-C6AB8C8B9B8B}" type="presParOf" srcId="{D878D102-1919-4D4C-B354-34682107D6DC}" destId="{105E038F-E80C-4597-9CA7-3527D50B00D0}" srcOrd="9" destOrd="0" presId="urn:microsoft.com/office/officeart/2005/8/layout/default"/>
    <dgm:cxn modelId="{33100FA5-585C-493D-A22D-34F4699FC3FA}" type="presParOf" srcId="{D878D102-1919-4D4C-B354-34682107D6DC}" destId="{F5EB3DEA-AE7E-439D-9C5D-EB7F20F9F623}" srcOrd="10" destOrd="0" presId="urn:microsoft.com/office/officeart/2005/8/layout/default"/>
    <dgm:cxn modelId="{A522CCD6-A71C-4E67-9040-E608BA5AB7EC}" type="presParOf" srcId="{D878D102-1919-4D4C-B354-34682107D6DC}" destId="{44B92599-60E3-48C2-B1E2-3A2D4BDA6523}" srcOrd="11" destOrd="0" presId="urn:microsoft.com/office/officeart/2005/8/layout/default"/>
    <dgm:cxn modelId="{E4C7D2CA-1283-4224-99F9-98B3548B80F2}" type="presParOf" srcId="{D878D102-1919-4D4C-B354-34682107D6DC}" destId="{0AF0F92C-523E-4CBD-9FFE-CB4ABE8B8A25}" srcOrd="12" destOrd="0" presId="urn:microsoft.com/office/officeart/2005/8/layout/default"/>
    <dgm:cxn modelId="{02199552-88AB-416E-9FB6-7B48E8660478}" type="presParOf" srcId="{D878D102-1919-4D4C-B354-34682107D6DC}" destId="{5D13DB1C-B3FC-4CC0-AAFA-425AF1DC30A5}" srcOrd="13" destOrd="0" presId="urn:microsoft.com/office/officeart/2005/8/layout/default"/>
    <dgm:cxn modelId="{ED55AE2A-CEC4-4F9B-9B45-C64FC42E3FEE}" type="presParOf" srcId="{D878D102-1919-4D4C-B354-34682107D6DC}" destId="{AB0BC187-A6A0-4794-851F-DBDDA13A5003}" srcOrd="14" destOrd="0" presId="urn:microsoft.com/office/officeart/2005/8/layout/default"/>
    <dgm:cxn modelId="{BC72EFEF-9569-40AF-BA82-3B1C155349D7}" type="presParOf" srcId="{D878D102-1919-4D4C-B354-34682107D6DC}" destId="{3F555DBA-D56F-4DE8-9C9B-A0FA07713378}" srcOrd="15" destOrd="0" presId="urn:microsoft.com/office/officeart/2005/8/layout/default"/>
    <dgm:cxn modelId="{FAFF3C81-3093-4DE5-A88B-0DDE9431997B}" type="presParOf" srcId="{D878D102-1919-4D4C-B354-34682107D6DC}" destId="{B767E44F-DF44-4287-8590-C75E5923C1C0}" srcOrd="16" destOrd="0" presId="urn:microsoft.com/office/officeart/2005/8/layout/default"/>
    <dgm:cxn modelId="{52D13C5A-D837-4BD7-B7A9-6BCBD19BFDF2}" type="presParOf" srcId="{D878D102-1919-4D4C-B354-34682107D6DC}" destId="{D1795643-5A7F-4A8F-A4CE-A381F199B71B}" srcOrd="17" destOrd="0" presId="urn:microsoft.com/office/officeart/2005/8/layout/default"/>
    <dgm:cxn modelId="{50ACE10D-E919-4655-87EA-5D47EAE62DD8}" type="presParOf" srcId="{D878D102-1919-4D4C-B354-34682107D6DC}" destId="{8606D478-46DB-4B70-A3A9-458B7378501B}" srcOrd="18" destOrd="0" presId="urn:microsoft.com/office/officeart/2005/8/layout/default"/>
    <dgm:cxn modelId="{C22C5227-1C1A-442F-AFC4-67660D1E6F10}" type="presParOf" srcId="{D878D102-1919-4D4C-B354-34682107D6DC}" destId="{694064C7-FC56-4183-99FF-02AFFC912A2F}" srcOrd="19" destOrd="0" presId="urn:microsoft.com/office/officeart/2005/8/layout/default"/>
    <dgm:cxn modelId="{FA905C1D-EA3F-4E39-87C7-02DC4DED450A}" type="presParOf" srcId="{D878D102-1919-4D4C-B354-34682107D6DC}" destId="{2A9D5824-3E01-4A3E-8ACE-07B4D159E218}" srcOrd="20" destOrd="0" presId="urn:microsoft.com/office/officeart/2005/8/layout/default"/>
    <dgm:cxn modelId="{E7B53853-FC30-47FD-B793-39C484E1A1AA}" type="presParOf" srcId="{D878D102-1919-4D4C-B354-34682107D6DC}" destId="{3A2A5257-FD48-406D-B320-43419EFA0B6B}" srcOrd="21" destOrd="0" presId="urn:microsoft.com/office/officeart/2005/8/layout/default"/>
    <dgm:cxn modelId="{3D420D6A-C19B-4F6A-B44F-91D6318FCCA7}" type="presParOf" srcId="{D878D102-1919-4D4C-B354-34682107D6DC}" destId="{75463AD2-F138-4E72-960F-C2A1315DC48C}"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171FD-E051-43F2-ABE0-ADF875487A3D}">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4AF3CC-1468-4D6D-8EF4-BE5DA1FD142D}">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309161-31FE-465B-A0E5-374A8FF5007E}">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US" sz="2500" kern="1200" dirty="0"/>
            <a:t>Types of Residential Status – Defined (Section 6)</a:t>
          </a:r>
        </a:p>
      </dsp:txBody>
      <dsp:txXfrm>
        <a:off x="1844034" y="682"/>
        <a:ext cx="4401230" cy="1596566"/>
      </dsp:txXfrm>
    </dsp:sp>
    <dsp:sp modelId="{195450F5-EA07-4865-86C2-B59B20F39F73}">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3F5334-6809-4C3F-A4F6-ADC2EC26A31D}">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B59750-14DC-4AD4-954B-81932477B5E9}">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US" sz="2500" kern="1200"/>
            <a:t>Scope of Total Income – Based on Residential Status (Section 5)</a:t>
          </a:r>
        </a:p>
      </dsp:txBody>
      <dsp:txXfrm>
        <a:off x="1844034" y="1996390"/>
        <a:ext cx="4401230" cy="1596566"/>
      </dsp:txXfrm>
    </dsp:sp>
    <dsp:sp modelId="{1D487993-4B8E-469C-8179-F706491D2428}">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8BE3A6-2F2C-4CD9-A87D-9295E5DA3B21}">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C8C165-E8DC-4880-9F73-7DFF99D3CAC3}">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US" sz="2500" kern="1200"/>
            <a:t>Income deemed to arise in India (Section 9)</a:t>
          </a:r>
        </a:p>
      </dsp:txBody>
      <dsp:txXfrm>
        <a:off x="1844034" y="3992098"/>
        <a:ext cx="4401230" cy="159656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F93C7A-C999-4D56-A254-5780E64B1FAD}">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6B669D-C491-4F47-84F7-7EF39512135C}">
      <dsp:nvSpPr>
        <dsp:cNvPr id="0" name=""/>
        <dsp:cNvSpPr/>
      </dsp:nvSpPr>
      <dsp:spPr>
        <a:xfrm>
          <a:off x="0" y="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kern="1200"/>
            <a:t>Name of Bank</a:t>
          </a:r>
          <a:endParaRPr lang="en-US" sz="2300" kern="1200"/>
        </a:p>
      </dsp:txBody>
      <dsp:txXfrm>
        <a:off x="0" y="0"/>
        <a:ext cx="10515600" cy="543917"/>
      </dsp:txXfrm>
    </dsp:sp>
    <dsp:sp modelId="{EE60153E-D0FD-4610-985E-6B67A11207B2}">
      <dsp:nvSpPr>
        <dsp:cNvPr id="0" name=""/>
        <dsp:cNvSpPr/>
      </dsp:nvSpPr>
      <dsp:spPr>
        <a:xfrm>
          <a:off x="0" y="543917"/>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1D67A4-FA0B-4D5B-ACE5-7AE59B82DAF8}">
      <dsp:nvSpPr>
        <dsp:cNvPr id="0" name=""/>
        <dsp:cNvSpPr/>
      </dsp:nvSpPr>
      <dsp:spPr>
        <a:xfrm>
          <a:off x="0" y="543917"/>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kern="1200" dirty="0"/>
            <a:t>✔ Country</a:t>
          </a:r>
          <a:endParaRPr lang="en-US" sz="2300" kern="1200" dirty="0"/>
        </a:p>
      </dsp:txBody>
      <dsp:txXfrm>
        <a:off x="0" y="543917"/>
        <a:ext cx="10515600" cy="543917"/>
      </dsp:txXfrm>
    </dsp:sp>
    <dsp:sp modelId="{3599415C-ECD2-43CA-9FDC-B8066E24FA2C}">
      <dsp:nvSpPr>
        <dsp:cNvPr id="0" name=""/>
        <dsp:cNvSpPr/>
      </dsp:nvSpPr>
      <dsp:spPr>
        <a:xfrm>
          <a:off x="0" y="108783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C5526D-6F0B-4C24-836D-446DF4CAA75A}">
      <dsp:nvSpPr>
        <dsp:cNvPr id="0" name=""/>
        <dsp:cNvSpPr/>
      </dsp:nvSpPr>
      <dsp:spPr>
        <a:xfrm>
          <a:off x="0" y="1087834"/>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kern="1200" dirty="0"/>
            <a:t>✔ Account Number</a:t>
          </a:r>
          <a:endParaRPr lang="en-US" sz="2300" kern="1200" dirty="0"/>
        </a:p>
      </dsp:txBody>
      <dsp:txXfrm>
        <a:off x="0" y="1087834"/>
        <a:ext cx="10515600" cy="543917"/>
      </dsp:txXfrm>
    </dsp:sp>
    <dsp:sp modelId="{4168624B-E23A-4E67-941C-A74E7D752798}">
      <dsp:nvSpPr>
        <dsp:cNvPr id="0" name=""/>
        <dsp:cNvSpPr/>
      </dsp:nvSpPr>
      <dsp:spPr>
        <a:xfrm>
          <a:off x="0" y="163175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7967F8-8DAF-41D3-A22C-546398973460}">
      <dsp:nvSpPr>
        <dsp:cNvPr id="0" name=""/>
        <dsp:cNvSpPr/>
      </dsp:nvSpPr>
      <dsp:spPr>
        <a:xfrm>
          <a:off x="0" y="1631751"/>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kern="1200"/>
            <a:t>✔ Peak Balance</a:t>
          </a:r>
          <a:endParaRPr lang="en-US" sz="2300" kern="1200"/>
        </a:p>
      </dsp:txBody>
      <dsp:txXfrm>
        <a:off x="0" y="1631751"/>
        <a:ext cx="10515600" cy="543917"/>
      </dsp:txXfrm>
    </dsp:sp>
    <dsp:sp modelId="{F6779984-C909-4765-9258-479F17FCD257}">
      <dsp:nvSpPr>
        <dsp:cNvPr id="0" name=""/>
        <dsp:cNvSpPr/>
      </dsp:nvSpPr>
      <dsp:spPr>
        <a:xfrm>
          <a:off x="0" y="217566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01B31E-3B27-45E0-943E-6854342F9AF8}">
      <dsp:nvSpPr>
        <dsp:cNvPr id="0" name=""/>
        <dsp:cNvSpPr/>
      </dsp:nvSpPr>
      <dsp:spPr>
        <a:xfrm>
          <a:off x="0" y="2175669"/>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kern="1200"/>
            <a:t>✔ Closing Balance</a:t>
          </a:r>
          <a:endParaRPr lang="en-US" sz="2300" kern="1200"/>
        </a:p>
      </dsp:txBody>
      <dsp:txXfrm>
        <a:off x="0" y="2175669"/>
        <a:ext cx="10515600" cy="543917"/>
      </dsp:txXfrm>
    </dsp:sp>
    <dsp:sp modelId="{759FFBE4-04F4-454D-A05B-CDE64709FF0A}">
      <dsp:nvSpPr>
        <dsp:cNvPr id="0" name=""/>
        <dsp:cNvSpPr/>
      </dsp:nvSpPr>
      <dsp:spPr>
        <a:xfrm>
          <a:off x="0" y="271958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0A675F-70E3-46A0-9B28-CB789777AA6F}">
      <dsp:nvSpPr>
        <dsp:cNvPr id="0" name=""/>
        <dsp:cNvSpPr/>
      </dsp:nvSpPr>
      <dsp:spPr>
        <a:xfrm>
          <a:off x="0" y="2719586"/>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kern="1200"/>
            <a:t>✔ Date of Opening</a:t>
          </a:r>
          <a:endParaRPr lang="en-US" sz="2300" kern="1200"/>
        </a:p>
      </dsp:txBody>
      <dsp:txXfrm>
        <a:off x="0" y="2719586"/>
        <a:ext cx="10515600" cy="543917"/>
      </dsp:txXfrm>
    </dsp:sp>
    <dsp:sp modelId="{DD61A3E0-372E-46FB-B203-F13FD83C9909}">
      <dsp:nvSpPr>
        <dsp:cNvPr id="0" name=""/>
        <dsp:cNvSpPr/>
      </dsp:nvSpPr>
      <dsp:spPr>
        <a:xfrm>
          <a:off x="0" y="326350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AE65EC-D2EE-4B99-AEB3-4DFE08C2D601}">
      <dsp:nvSpPr>
        <dsp:cNvPr id="0" name=""/>
        <dsp:cNvSpPr/>
      </dsp:nvSpPr>
      <dsp:spPr>
        <a:xfrm>
          <a:off x="0" y="3263503"/>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kern="1200"/>
            <a:t>✔ Joint Holders</a:t>
          </a:r>
          <a:endParaRPr lang="en-US" sz="2300" kern="1200"/>
        </a:p>
      </dsp:txBody>
      <dsp:txXfrm>
        <a:off x="0" y="3263503"/>
        <a:ext cx="10515600" cy="543917"/>
      </dsp:txXfrm>
    </dsp:sp>
    <dsp:sp modelId="{1D15B1D4-A844-46D0-ACC3-56B2503D920E}">
      <dsp:nvSpPr>
        <dsp:cNvPr id="0" name=""/>
        <dsp:cNvSpPr/>
      </dsp:nvSpPr>
      <dsp:spPr>
        <a:xfrm>
          <a:off x="0" y="380742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95879C-1CF1-4B74-A88C-F014D8653716}">
      <dsp:nvSpPr>
        <dsp:cNvPr id="0" name=""/>
        <dsp:cNvSpPr/>
      </dsp:nvSpPr>
      <dsp:spPr>
        <a:xfrm>
          <a:off x="0" y="380742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kern="1200"/>
            <a:t>Even dormant accounts require disclosure if held during the relevant period.</a:t>
          </a:r>
          <a:endParaRPr lang="en-US" sz="2300" kern="1200"/>
        </a:p>
      </dsp:txBody>
      <dsp:txXfrm>
        <a:off x="0" y="3807420"/>
        <a:ext cx="10515600" cy="54391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7D680-1683-4F34-9B70-B7F89F291F47}">
      <dsp:nvSpPr>
        <dsp:cNvPr id="0" name=""/>
        <dsp:cNvSpPr/>
      </dsp:nvSpPr>
      <dsp:spPr>
        <a:xfrm>
          <a:off x="828914" y="1196282"/>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7EA551-9D70-4A8C-BD43-865B11258051}">
      <dsp:nvSpPr>
        <dsp:cNvPr id="0" name=""/>
        <dsp:cNvSpPr/>
      </dsp:nvSpPr>
      <dsp:spPr>
        <a:xfrm>
          <a:off x="333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IN" sz="2400" kern="1200"/>
            <a:t>Country</a:t>
          </a:r>
          <a:endParaRPr lang="en-US" sz="2400" kern="1200"/>
        </a:p>
      </dsp:txBody>
      <dsp:txXfrm>
        <a:off x="333914" y="2276522"/>
        <a:ext cx="1800000" cy="720000"/>
      </dsp:txXfrm>
    </dsp:sp>
    <dsp:sp modelId="{E9B2F6B5-9A5E-4B42-9AEB-81D46F38B8F1}">
      <dsp:nvSpPr>
        <dsp:cNvPr id="0" name=""/>
        <dsp:cNvSpPr/>
      </dsp:nvSpPr>
      <dsp:spPr>
        <a:xfrm>
          <a:off x="2943914" y="1196282"/>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C5308A-7F6C-4C24-9980-21932B719C37}">
      <dsp:nvSpPr>
        <dsp:cNvPr id="0" name=""/>
        <dsp:cNvSpPr/>
      </dsp:nvSpPr>
      <dsp:spPr>
        <a:xfrm>
          <a:off x="2448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IN" sz="2400" kern="1200" dirty="0"/>
            <a:t>Address</a:t>
          </a:r>
          <a:endParaRPr lang="en-US" sz="2400" kern="1200" dirty="0"/>
        </a:p>
      </dsp:txBody>
      <dsp:txXfrm>
        <a:off x="2448914" y="2276522"/>
        <a:ext cx="1800000" cy="720000"/>
      </dsp:txXfrm>
    </dsp:sp>
    <dsp:sp modelId="{67AD09A2-4EBD-4903-A2BA-D5ADF06DD51E}">
      <dsp:nvSpPr>
        <dsp:cNvPr id="0" name=""/>
        <dsp:cNvSpPr/>
      </dsp:nvSpPr>
      <dsp:spPr>
        <a:xfrm>
          <a:off x="5058914" y="1196282"/>
          <a:ext cx="810000" cy="81000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E199B1-63F3-43F9-B76A-A2F36454E105}">
      <dsp:nvSpPr>
        <dsp:cNvPr id="0" name=""/>
        <dsp:cNvSpPr/>
      </dsp:nvSpPr>
      <dsp:spPr>
        <a:xfrm>
          <a:off x="4563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IN" sz="2400" kern="1200" dirty="0"/>
            <a:t>Date of Acquisition</a:t>
          </a:r>
          <a:endParaRPr lang="en-US" sz="2400" kern="1200" dirty="0"/>
        </a:p>
      </dsp:txBody>
      <dsp:txXfrm>
        <a:off x="4563914" y="2276522"/>
        <a:ext cx="1800000" cy="720000"/>
      </dsp:txXfrm>
    </dsp:sp>
    <dsp:sp modelId="{852C19AB-6AA1-4C51-8A3A-453456D6407E}">
      <dsp:nvSpPr>
        <dsp:cNvPr id="0" name=""/>
        <dsp:cNvSpPr/>
      </dsp:nvSpPr>
      <dsp:spPr>
        <a:xfrm>
          <a:off x="7173914" y="1196282"/>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42178B-61D7-4C19-9D6E-01F092140A26}">
      <dsp:nvSpPr>
        <dsp:cNvPr id="0" name=""/>
        <dsp:cNvSpPr/>
      </dsp:nvSpPr>
      <dsp:spPr>
        <a:xfrm>
          <a:off x="6678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IN" sz="2400" kern="1200" dirty="0"/>
            <a:t>Cost</a:t>
          </a:r>
          <a:endParaRPr lang="en-US" sz="2400" kern="1200" dirty="0"/>
        </a:p>
      </dsp:txBody>
      <dsp:txXfrm>
        <a:off x="6678914" y="2276522"/>
        <a:ext cx="1800000" cy="720000"/>
      </dsp:txXfrm>
    </dsp:sp>
    <dsp:sp modelId="{664727EE-4577-4EDA-8201-F18296AC2F61}">
      <dsp:nvSpPr>
        <dsp:cNvPr id="0" name=""/>
        <dsp:cNvSpPr/>
      </dsp:nvSpPr>
      <dsp:spPr>
        <a:xfrm>
          <a:off x="9288914" y="1196282"/>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EB3EB9-7C00-4485-8498-E811AF3FC489}">
      <dsp:nvSpPr>
        <dsp:cNvPr id="0" name=""/>
        <dsp:cNvSpPr/>
      </dsp:nvSpPr>
      <dsp:spPr>
        <a:xfrm>
          <a:off x="8793914" y="227652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IN" sz="2400" kern="1200" dirty="0"/>
            <a:t>Ownership %</a:t>
          </a:r>
          <a:endParaRPr lang="en-US" sz="2400" kern="1200" dirty="0"/>
        </a:p>
      </dsp:txBody>
      <dsp:txXfrm>
        <a:off x="8793914" y="2276522"/>
        <a:ext cx="180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1B2B10-46A1-4BB8-9863-512C6DFCE91D}">
      <dsp:nvSpPr>
        <dsp:cNvPr id="0" name=""/>
        <dsp:cNvSpPr/>
      </dsp:nvSpPr>
      <dsp:spPr>
        <a:xfrm>
          <a:off x="0" y="692273"/>
          <a:ext cx="6245265" cy="3225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4702" tIns="666496" rIns="484702" bIns="227584" numCol="1" spcCol="1270" anchor="t" anchorCtr="0">
          <a:noAutofit/>
        </a:bodyPr>
        <a:lstStyle/>
        <a:p>
          <a:pPr marL="285750" lvl="1" indent="-285750" algn="l" defTabSz="1422400">
            <a:lnSpc>
              <a:spcPct val="90000"/>
            </a:lnSpc>
            <a:spcBef>
              <a:spcPct val="0"/>
            </a:spcBef>
            <a:spcAft>
              <a:spcPct val="15000"/>
            </a:spcAft>
            <a:buChar char="•"/>
          </a:pPr>
          <a:r>
            <a:rPr lang="en-IN" sz="3200" kern="1200" dirty="0"/>
            <a:t>a. Resident (Ordinarily Resident) (ROR)</a:t>
          </a:r>
          <a:endParaRPr lang="en-US" sz="3200" kern="1200" dirty="0"/>
        </a:p>
        <a:p>
          <a:pPr marL="571500" lvl="2" indent="-285750" algn="l" defTabSz="1422400">
            <a:lnSpc>
              <a:spcPct val="90000"/>
            </a:lnSpc>
            <a:spcBef>
              <a:spcPct val="0"/>
            </a:spcBef>
            <a:spcAft>
              <a:spcPct val="15000"/>
            </a:spcAft>
            <a:buChar char="•"/>
          </a:pPr>
          <a:r>
            <a:rPr lang="en-US" sz="3200" kern="1200" dirty="0"/>
            <a:t>b. </a:t>
          </a:r>
          <a:r>
            <a:rPr lang="en-IN" sz="3200" kern="1200" dirty="0"/>
            <a:t>Resident but Not Ordinarily Resident (RNOR)</a:t>
          </a:r>
          <a:endParaRPr lang="en-US" sz="3200" kern="1200" dirty="0"/>
        </a:p>
      </dsp:txBody>
      <dsp:txXfrm>
        <a:off x="0" y="692273"/>
        <a:ext cx="6245265" cy="3225600"/>
      </dsp:txXfrm>
    </dsp:sp>
    <dsp:sp modelId="{B0BEC20B-ABE7-4147-BA31-E9E3A4DECE84}">
      <dsp:nvSpPr>
        <dsp:cNvPr id="0" name=""/>
        <dsp:cNvSpPr/>
      </dsp:nvSpPr>
      <dsp:spPr>
        <a:xfrm>
          <a:off x="312263" y="219953"/>
          <a:ext cx="4371685" cy="944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239" tIns="0" rIns="165239" bIns="0" numCol="1" spcCol="1270" anchor="ctr" anchorCtr="0">
          <a:noAutofit/>
        </a:bodyPr>
        <a:lstStyle/>
        <a:p>
          <a:pPr marL="0" lvl="0" indent="0" algn="l" defTabSz="1422400">
            <a:lnSpc>
              <a:spcPct val="90000"/>
            </a:lnSpc>
            <a:spcBef>
              <a:spcPct val="0"/>
            </a:spcBef>
            <a:spcAft>
              <a:spcPct val="35000"/>
            </a:spcAft>
            <a:buNone/>
          </a:pPr>
          <a:r>
            <a:rPr lang="en-IN" sz="3200" kern="1200"/>
            <a:t>1</a:t>
          </a:r>
          <a:r>
            <a:rPr lang="en-IN" sz="3200" b="1" kern="1200"/>
            <a:t>.         </a:t>
          </a:r>
          <a:r>
            <a:rPr lang="en-IN" sz="3200" b="1" u="sng" kern="1200"/>
            <a:t>Resident </a:t>
          </a:r>
          <a:r>
            <a:rPr lang="en-IN" sz="3200" u="sng" kern="1200"/>
            <a:t>:</a:t>
          </a:r>
          <a:endParaRPr lang="en-US" sz="3200" kern="1200"/>
        </a:p>
      </dsp:txBody>
      <dsp:txXfrm>
        <a:off x="358377" y="266067"/>
        <a:ext cx="4279457" cy="852412"/>
      </dsp:txXfrm>
    </dsp:sp>
    <dsp:sp modelId="{E37128FE-2E03-49AA-9231-D8009A2CBDE7}">
      <dsp:nvSpPr>
        <dsp:cNvPr id="0" name=""/>
        <dsp:cNvSpPr/>
      </dsp:nvSpPr>
      <dsp:spPr>
        <a:xfrm>
          <a:off x="0" y="4562993"/>
          <a:ext cx="6245265" cy="806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76990D-24F2-446D-9140-3D91EBF7A8E1}">
      <dsp:nvSpPr>
        <dsp:cNvPr id="0" name=""/>
        <dsp:cNvSpPr/>
      </dsp:nvSpPr>
      <dsp:spPr>
        <a:xfrm>
          <a:off x="312263" y="4090673"/>
          <a:ext cx="4371685" cy="944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239" tIns="0" rIns="165239" bIns="0" numCol="1" spcCol="1270" anchor="ctr" anchorCtr="0">
          <a:noAutofit/>
        </a:bodyPr>
        <a:lstStyle/>
        <a:p>
          <a:pPr marL="0" lvl="0" indent="0" algn="l" defTabSz="1422400">
            <a:lnSpc>
              <a:spcPct val="90000"/>
            </a:lnSpc>
            <a:spcBef>
              <a:spcPct val="0"/>
            </a:spcBef>
            <a:spcAft>
              <a:spcPct val="35000"/>
            </a:spcAft>
            <a:buNone/>
          </a:pPr>
          <a:r>
            <a:rPr lang="en-US" sz="3200" kern="1200"/>
            <a:t>2.	</a:t>
          </a:r>
          <a:r>
            <a:rPr lang="en-US" sz="3200" b="1" kern="1200"/>
            <a:t>Non Resident</a:t>
          </a:r>
          <a:endParaRPr lang="en-US" sz="3200" kern="1200"/>
        </a:p>
      </dsp:txBody>
      <dsp:txXfrm>
        <a:off x="358377" y="4136787"/>
        <a:ext cx="4279457" cy="8524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B931C-1647-4CF6-816F-BD2DA8140300}">
      <dsp:nvSpPr>
        <dsp:cNvPr id="0" name=""/>
        <dsp:cNvSpPr/>
      </dsp:nvSpPr>
      <dsp:spPr>
        <a:xfrm>
          <a:off x="0" y="276578"/>
          <a:ext cx="9724031"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If satisfies both the conditions :</a:t>
          </a:r>
        </a:p>
      </dsp:txBody>
      <dsp:txXfrm>
        <a:off x="44378" y="320956"/>
        <a:ext cx="9635275" cy="820334"/>
      </dsp:txXfrm>
    </dsp:sp>
    <dsp:sp modelId="{4231DD8D-39B9-4042-A8D6-FD0500A1CE65}">
      <dsp:nvSpPr>
        <dsp:cNvPr id="0" name=""/>
        <dsp:cNvSpPr/>
      </dsp:nvSpPr>
      <dsp:spPr>
        <a:xfrm>
          <a:off x="0" y="1185668"/>
          <a:ext cx="9724031" cy="2221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8738"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IN" sz="2900" kern="1200" dirty="0"/>
            <a:t>He is a </a:t>
          </a:r>
          <a:r>
            <a:rPr lang="en-IN" sz="2900" kern="1200" dirty="0">
              <a:solidFill>
                <a:schemeClr val="accent1"/>
              </a:solidFill>
            </a:rPr>
            <a:t>resident</a:t>
          </a:r>
          <a:r>
            <a:rPr lang="en-IN" sz="2900" kern="1200" dirty="0"/>
            <a:t> in </a:t>
          </a:r>
          <a:r>
            <a:rPr lang="en-IN" sz="2900" kern="1200" dirty="0" err="1"/>
            <a:t>atleast</a:t>
          </a:r>
          <a:r>
            <a:rPr lang="en-IN" sz="2900" kern="1200" dirty="0"/>
            <a:t> any 2 out of the 10 </a:t>
          </a:r>
          <a:r>
            <a:rPr lang="en-IN" sz="2900" kern="1200" dirty="0" err="1"/>
            <a:t>Preceeding</a:t>
          </a:r>
          <a:r>
            <a:rPr lang="en-IN" sz="2900" kern="1200" dirty="0"/>
            <a:t> tax Years immediately preceding the relevant tax year</a:t>
          </a:r>
          <a:endParaRPr lang="en-US" sz="2900" kern="1200" dirty="0"/>
        </a:p>
        <a:p>
          <a:pPr marL="285750" lvl="1" indent="-285750" algn="l" defTabSz="1289050">
            <a:lnSpc>
              <a:spcPct val="90000"/>
            </a:lnSpc>
            <a:spcBef>
              <a:spcPct val="0"/>
            </a:spcBef>
            <a:spcAft>
              <a:spcPct val="20000"/>
            </a:spcAft>
            <a:buChar char="•"/>
          </a:pPr>
          <a:r>
            <a:rPr lang="en-IN" sz="2900" kern="1200" dirty="0"/>
            <a:t>He </a:t>
          </a:r>
          <a:r>
            <a:rPr lang="en-IN" sz="2900" kern="1200" dirty="0">
              <a:solidFill>
                <a:schemeClr val="accent1"/>
              </a:solidFill>
            </a:rPr>
            <a:t>has been in India </a:t>
          </a:r>
          <a:r>
            <a:rPr lang="en-IN" sz="2900" kern="1200" dirty="0"/>
            <a:t>for 730 Days or more during the 7 previous tax years immediately preceding the relevant tax year.</a:t>
          </a:r>
          <a:endParaRPr lang="en-US" sz="2900" kern="1200" dirty="0"/>
        </a:p>
      </dsp:txBody>
      <dsp:txXfrm>
        <a:off x="0" y="1185668"/>
        <a:ext cx="9724031" cy="22211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55B01B-3737-408C-9B15-EA5AEA4B61DF}">
      <dsp:nvSpPr>
        <dsp:cNvPr id="0" name=""/>
        <dsp:cNvSpPr/>
      </dsp:nvSpPr>
      <dsp:spPr>
        <a:xfrm>
          <a:off x="0" y="212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379F43-CB7D-4EEC-90F1-DF8F5E3AA54A}">
      <dsp:nvSpPr>
        <dsp:cNvPr id="0" name=""/>
        <dsp:cNvSpPr/>
      </dsp:nvSpPr>
      <dsp:spPr>
        <a:xfrm>
          <a:off x="0" y="212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IN" sz="3000" b="1" kern="1200" dirty="0"/>
            <a:t>Step 1 – Is Section 6(3) applicable? – No </a:t>
          </a:r>
          <a:endParaRPr lang="en-US" sz="3000" kern="1200" dirty="0"/>
        </a:p>
      </dsp:txBody>
      <dsp:txXfrm>
        <a:off x="0" y="2124"/>
        <a:ext cx="10515600" cy="724514"/>
      </dsp:txXfrm>
    </dsp:sp>
    <dsp:sp modelId="{2D904D62-2A1C-4CB7-85CD-0412161661C7}">
      <dsp:nvSpPr>
        <dsp:cNvPr id="0" name=""/>
        <dsp:cNvSpPr/>
      </dsp:nvSpPr>
      <dsp:spPr>
        <a:xfrm>
          <a:off x="0" y="72663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DF14B4-75FC-4D9F-8151-00A21934A32F}">
      <dsp:nvSpPr>
        <dsp:cNvPr id="0" name=""/>
        <dsp:cNvSpPr/>
      </dsp:nvSpPr>
      <dsp:spPr>
        <a:xfrm>
          <a:off x="0" y="72663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IN" sz="3000" b="1" kern="1200"/>
            <a:t>Step 2 – Is Section 6(4) applicable?</a:t>
          </a:r>
          <a:endParaRPr lang="en-US" sz="3000" kern="1200"/>
        </a:p>
      </dsp:txBody>
      <dsp:txXfrm>
        <a:off x="0" y="726639"/>
        <a:ext cx="10515600" cy="724514"/>
      </dsp:txXfrm>
    </dsp:sp>
    <dsp:sp modelId="{73A78B48-56BC-4FED-B30B-11E1AD486206}">
      <dsp:nvSpPr>
        <dsp:cNvPr id="0" name=""/>
        <dsp:cNvSpPr/>
      </dsp:nvSpPr>
      <dsp:spPr>
        <a:xfrm>
          <a:off x="0" y="145115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1B423F-848E-48D3-9D4B-29DF11ED5F8A}">
      <dsp:nvSpPr>
        <dsp:cNvPr id="0" name=""/>
        <dsp:cNvSpPr/>
      </dsp:nvSpPr>
      <dsp:spPr>
        <a:xfrm>
          <a:off x="0" y="145115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IN" sz="3000" kern="1200"/>
            <a:t>✅ </a:t>
          </a:r>
          <a:r>
            <a:rPr lang="en-IN" sz="3000" b="1" kern="1200"/>
            <a:t>Yes</a:t>
          </a:r>
          <a:endParaRPr lang="en-US" sz="3000" kern="1200"/>
        </a:p>
      </dsp:txBody>
      <dsp:txXfrm>
        <a:off x="0" y="1451154"/>
        <a:ext cx="10515600" cy="724514"/>
      </dsp:txXfrm>
    </dsp:sp>
    <dsp:sp modelId="{3B6460F2-00F3-4DBE-8CCD-7BD632B7223D}">
      <dsp:nvSpPr>
        <dsp:cNvPr id="0" name=""/>
        <dsp:cNvSpPr/>
      </dsp:nvSpPr>
      <dsp:spPr>
        <a:xfrm>
          <a:off x="0" y="217566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09F2FF-3576-4389-9EE1-BD26FDA59E70}">
      <dsp:nvSpPr>
        <dsp:cNvPr id="0" name=""/>
        <dsp:cNvSpPr/>
      </dsp:nvSpPr>
      <dsp:spPr>
        <a:xfrm>
          <a:off x="0" y="217566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IN" sz="3000" kern="1200"/>
            <a:t>Indian Citizen </a:t>
          </a:r>
          <a:endParaRPr lang="en-US" sz="3000" kern="1200"/>
        </a:p>
      </dsp:txBody>
      <dsp:txXfrm>
        <a:off x="0" y="2175669"/>
        <a:ext cx="10515600" cy="724514"/>
      </dsp:txXfrm>
    </dsp:sp>
    <dsp:sp modelId="{B83BA097-07F6-4F98-AF75-E9CD20978AD0}">
      <dsp:nvSpPr>
        <dsp:cNvPr id="0" name=""/>
        <dsp:cNvSpPr/>
      </dsp:nvSpPr>
      <dsp:spPr>
        <a:xfrm>
          <a:off x="0" y="290018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F57FDC-27A1-4E1F-8547-C769665648F8}">
      <dsp:nvSpPr>
        <dsp:cNvPr id="0" name=""/>
        <dsp:cNvSpPr/>
      </dsp:nvSpPr>
      <dsp:spPr>
        <a:xfrm>
          <a:off x="0" y="2900183"/>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IN" sz="3000" kern="1200"/>
            <a:t>Came to India </a:t>
          </a:r>
          <a:r>
            <a:rPr lang="en-IN" sz="3000" b="1" kern="1200"/>
            <a:t>on a visit</a:t>
          </a:r>
          <a:r>
            <a:rPr lang="en-IN" sz="3000" kern="1200"/>
            <a:t> </a:t>
          </a:r>
          <a:endParaRPr lang="en-US" sz="3000" kern="1200"/>
        </a:p>
      </dsp:txBody>
      <dsp:txXfrm>
        <a:off x="0" y="2900183"/>
        <a:ext cx="10515600" cy="724514"/>
      </dsp:txXfrm>
    </dsp:sp>
    <dsp:sp modelId="{04987F3E-A477-4C0A-9385-57015253380A}">
      <dsp:nvSpPr>
        <dsp:cNvPr id="0" name=""/>
        <dsp:cNvSpPr/>
      </dsp:nvSpPr>
      <dsp:spPr>
        <a:xfrm>
          <a:off x="0" y="362469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5ECB3B-30F6-4149-934B-50F135C63968}">
      <dsp:nvSpPr>
        <dsp:cNvPr id="0" name=""/>
        <dsp:cNvSpPr/>
      </dsp:nvSpPr>
      <dsp:spPr>
        <a:xfrm>
          <a:off x="0" y="3624698"/>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IN" sz="3000" kern="1200" dirty="0"/>
            <a:t>➡️ </a:t>
          </a:r>
          <a:r>
            <a:rPr lang="en-IN" sz="3000" b="1" kern="1200" dirty="0"/>
            <a:t>Section 6(2)(b) is not applicable</a:t>
          </a:r>
          <a:r>
            <a:rPr lang="en-IN" sz="3000" kern="1200" dirty="0"/>
            <a:t> </a:t>
          </a:r>
          <a:r>
            <a:rPr lang="en-IN" sz="3000" i="1" kern="1200" dirty="0"/>
            <a:t>(</a:t>
          </a:r>
          <a:r>
            <a:rPr lang="en-IN" sz="3000" i="1" kern="1200" dirty="0">
              <a:solidFill>
                <a:schemeClr val="accent1"/>
              </a:solidFill>
            </a:rPr>
            <a:t>subject to Section 6(5)).</a:t>
          </a:r>
          <a:endParaRPr lang="en-US" sz="3000" kern="1200" dirty="0">
            <a:solidFill>
              <a:schemeClr val="accent1"/>
            </a:solidFill>
          </a:endParaRPr>
        </a:p>
      </dsp:txBody>
      <dsp:txXfrm>
        <a:off x="0" y="3624698"/>
        <a:ext cx="10515600" cy="7245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542AC2-C5E5-44B5-A29D-A03B7BEDB71C}">
      <dsp:nvSpPr>
        <dsp:cNvPr id="0" name=""/>
        <dsp:cNvSpPr/>
      </dsp:nvSpPr>
      <dsp:spPr>
        <a:xfrm>
          <a:off x="947201" y="818755"/>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B99680-AB1A-4221-8642-FF2E1A2CD632}">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pPr>
          <a:r>
            <a:rPr lang="en-US" sz="2100" kern="1200"/>
            <a:t>Section 9(2) : General Income</a:t>
          </a:r>
        </a:p>
      </dsp:txBody>
      <dsp:txXfrm>
        <a:off x="59990" y="2654049"/>
        <a:ext cx="3226223" cy="720000"/>
      </dsp:txXfrm>
    </dsp:sp>
    <dsp:sp modelId="{0DED2062-DDF9-4005-8140-E3C5085B7150}">
      <dsp:nvSpPr>
        <dsp:cNvPr id="0" name=""/>
        <dsp:cNvSpPr/>
      </dsp:nvSpPr>
      <dsp:spPr>
        <a:xfrm>
          <a:off x="4738014" y="818755"/>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725282-2B2D-4182-9652-A1D9C86A4C8C}">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pPr>
          <a:r>
            <a:rPr lang="en-US" sz="2100" kern="1200"/>
            <a:t>Section 9(3) to section 9(8) : Specific Income </a:t>
          </a:r>
        </a:p>
      </dsp:txBody>
      <dsp:txXfrm>
        <a:off x="3850802" y="2654049"/>
        <a:ext cx="3226223" cy="720000"/>
      </dsp:txXfrm>
    </dsp:sp>
    <dsp:sp modelId="{7E5968FD-C3D1-455C-B177-B12DDE5D2DC7}">
      <dsp:nvSpPr>
        <dsp:cNvPr id="0" name=""/>
        <dsp:cNvSpPr/>
      </dsp:nvSpPr>
      <dsp:spPr>
        <a:xfrm>
          <a:off x="8562697" y="903424"/>
          <a:ext cx="1451800" cy="145180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1E3CF5-5E78-46F9-8119-C66F3CB348F1}">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pPr>
          <a:r>
            <a:rPr lang="en-US" sz="2100" kern="1200"/>
            <a:t>Section 9(9) to section 9(13): Business connection</a:t>
          </a:r>
        </a:p>
      </dsp:txBody>
      <dsp:txXfrm>
        <a:off x="7641615" y="2654049"/>
        <a:ext cx="3226223"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0AFA6-AFFF-4374-A1B0-F32FEE835A63}">
      <dsp:nvSpPr>
        <dsp:cNvPr id="0" name=""/>
        <dsp:cNvSpPr/>
      </dsp:nvSpPr>
      <dsp:spPr>
        <a:xfrm>
          <a:off x="1333" y="882495"/>
          <a:ext cx="4855627" cy="242781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IN" sz="4000" kern="1200" dirty="0"/>
            <a:t>Business operations carried out wholly or partly in India</a:t>
          </a:r>
          <a:endParaRPr lang="en-US" sz="4000" kern="1200" dirty="0"/>
        </a:p>
      </dsp:txBody>
      <dsp:txXfrm>
        <a:off x="72441" y="953603"/>
        <a:ext cx="4713411" cy="2285597"/>
      </dsp:txXfrm>
    </dsp:sp>
    <dsp:sp modelId="{825BDC1E-A09D-4551-95AA-44524C4D5B05}">
      <dsp:nvSpPr>
        <dsp:cNvPr id="0" name=""/>
        <dsp:cNvSpPr/>
      </dsp:nvSpPr>
      <dsp:spPr>
        <a:xfrm>
          <a:off x="6070867" y="882495"/>
          <a:ext cx="4855627" cy="242781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IN" sz="4000" kern="1200" dirty="0"/>
            <a:t>a significant economic presence in India;</a:t>
          </a:r>
          <a:endParaRPr lang="en-US" sz="4000" kern="1200" dirty="0"/>
        </a:p>
      </dsp:txBody>
      <dsp:txXfrm>
        <a:off x="6141975" y="953603"/>
        <a:ext cx="4713411" cy="228559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CF0569-AC67-43C5-83D4-0184ECEAEA51}">
      <dsp:nvSpPr>
        <dsp:cNvPr id="0" name=""/>
        <dsp:cNvSpPr/>
      </dsp:nvSpPr>
      <dsp:spPr>
        <a:xfrm>
          <a:off x="1127830" y="508017"/>
          <a:ext cx="616992" cy="6169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7C9CAF-DC70-47EA-9912-3FF7AC691412}">
      <dsp:nvSpPr>
        <dsp:cNvPr id="0" name=""/>
        <dsp:cNvSpPr/>
      </dsp:nvSpPr>
      <dsp:spPr>
        <a:xfrm>
          <a:off x="750779" y="1376578"/>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IN" sz="1300" b="1" kern="1200"/>
            <a:t>Examples</a:t>
          </a:r>
          <a:endParaRPr lang="en-US" sz="1300" kern="1200"/>
        </a:p>
      </dsp:txBody>
      <dsp:txXfrm>
        <a:off x="750779" y="1376578"/>
        <a:ext cx="1371093" cy="548437"/>
      </dsp:txXfrm>
    </dsp:sp>
    <dsp:sp modelId="{9ED68F0E-8EF7-4203-A25D-297193E5735D}">
      <dsp:nvSpPr>
        <dsp:cNvPr id="0" name=""/>
        <dsp:cNvSpPr/>
      </dsp:nvSpPr>
      <dsp:spPr>
        <a:xfrm>
          <a:off x="2738865" y="508017"/>
          <a:ext cx="616992" cy="6169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1832B4-6D0B-4B94-BD51-78D39C99F585}">
      <dsp:nvSpPr>
        <dsp:cNvPr id="0" name=""/>
        <dsp:cNvSpPr/>
      </dsp:nvSpPr>
      <dsp:spPr>
        <a:xfrm>
          <a:off x="2361814" y="1376578"/>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IN" sz="1300" kern="1200"/>
            <a:t>Netflix</a:t>
          </a:r>
          <a:endParaRPr lang="en-US" sz="1300" kern="1200"/>
        </a:p>
      </dsp:txBody>
      <dsp:txXfrm>
        <a:off x="2361814" y="1376578"/>
        <a:ext cx="1371093" cy="548437"/>
      </dsp:txXfrm>
    </dsp:sp>
    <dsp:sp modelId="{BC1A61E0-E5B7-4FFD-A0B6-4CFC8E2C07D5}">
      <dsp:nvSpPr>
        <dsp:cNvPr id="0" name=""/>
        <dsp:cNvSpPr/>
      </dsp:nvSpPr>
      <dsp:spPr>
        <a:xfrm>
          <a:off x="4349900" y="508017"/>
          <a:ext cx="616992" cy="6169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5237FB-99C4-4A80-8627-946E74B8CFB5}">
      <dsp:nvSpPr>
        <dsp:cNvPr id="0" name=""/>
        <dsp:cNvSpPr/>
      </dsp:nvSpPr>
      <dsp:spPr>
        <a:xfrm>
          <a:off x="3972850" y="1376578"/>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IN" sz="1300" kern="1200"/>
            <a:t>Google</a:t>
          </a:r>
          <a:endParaRPr lang="en-US" sz="1300" kern="1200"/>
        </a:p>
      </dsp:txBody>
      <dsp:txXfrm>
        <a:off x="3972850" y="1376578"/>
        <a:ext cx="1371093" cy="548437"/>
      </dsp:txXfrm>
    </dsp:sp>
    <dsp:sp modelId="{95107DF9-7800-4882-AD75-88FDCD7D9751}">
      <dsp:nvSpPr>
        <dsp:cNvPr id="0" name=""/>
        <dsp:cNvSpPr/>
      </dsp:nvSpPr>
      <dsp:spPr>
        <a:xfrm>
          <a:off x="5960935" y="508017"/>
          <a:ext cx="616992" cy="6169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A82A15-2A58-4058-99AF-7110F5B3EA95}">
      <dsp:nvSpPr>
        <dsp:cNvPr id="0" name=""/>
        <dsp:cNvSpPr/>
      </dsp:nvSpPr>
      <dsp:spPr>
        <a:xfrm>
          <a:off x="5583885" y="1376578"/>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IN" sz="1300" kern="1200"/>
            <a:t>Amazon Web Services</a:t>
          </a:r>
          <a:endParaRPr lang="en-US" sz="1300" kern="1200"/>
        </a:p>
      </dsp:txBody>
      <dsp:txXfrm>
        <a:off x="5583885" y="1376578"/>
        <a:ext cx="1371093" cy="548437"/>
      </dsp:txXfrm>
    </dsp:sp>
    <dsp:sp modelId="{9B037582-163D-4A95-BFB6-409637E73AA1}">
      <dsp:nvSpPr>
        <dsp:cNvPr id="0" name=""/>
        <dsp:cNvSpPr/>
      </dsp:nvSpPr>
      <dsp:spPr>
        <a:xfrm>
          <a:off x="7571971" y="508017"/>
          <a:ext cx="616992" cy="61699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3DC9D3-FA17-4D68-824F-D139B76F9003}">
      <dsp:nvSpPr>
        <dsp:cNvPr id="0" name=""/>
        <dsp:cNvSpPr/>
      </dsp:nvSpPr>
      <dsp:spPr>
        <a:xfrm>
          <a:off x="7194920" y="1376578"/>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IN" sz="1300" kern="1200"/>
            <a:t>Meta</a:t>
          </a:r>
          <a:endParaRPr lang="en-US" sz="1300" kern="1200"/>
        </a:p>
      </dsp:txBody>
      <dsp:txXfrm>
        <a:off x="7194920" y="1376578"/>
        <a:ext cx="1371093" cy="548437"/>
      </dsp:txXfrm>
    </dsp:sp>
    <dsp:sp modelId="{CE11AA84-6956-414F-9FF2-32F36742A43C}">
      <dsp:nvSpPr>
        <dsp:cNvPr id="0" name=""/>
        <dsp:cNvSpPr/>
      </dsp:nvSpPr>
      <dsp:spPr>
        <a:xfrm>
          <a:off x="9183006" y="508017"/>
          <a:ext cx="616992" cy="61699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6A5647-F2A5-4818-A2B7-82DBD3023175}">
      <dsp:nvSpPr>
        <dsp:cNvPr id="0" name=""/>
        <dsp:cNvSpPr/>
      </dsp:nvSpPr>
      <dsp:spPr>
        <a:xfrm>
          <a:off x="8805955" y="1376578"/>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IN" sz="1300" kern="1200"/>
            <a:t>Digital Advertising Platforms</a:t>
          </a:r>
          <a:endParaRPr lang="en-US" sz="1300" kern="1200"/>
        </a:p>
      </dsp:txBody>
      <dsp:txXfrm>
        <a:off x="8805955" y="1376578"/>
        <a:ext cx="1371093" cy="548437"/>
      </dsp:txXfrm>
    </dsp:sp>
    <dsp:sp modelId="{EEBF8361-0750-4EB7-829B-1780331973F2}">
      <dsp:nvSpPr>
        <dsp:cNvPr id="0" name=""/>
        <dsp:cNvSpPr/>
      </dsp:nvSpPr>
      <dsp:spPr>
        <a:xfrm>
          <a:off x="4349900" y="2267789"/>
          <a:ext cx="616992" cy="61699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277143-814F-49BD-A1B6-E50F89A0EF6C}">
      <dsp:nvSpPr>
        <dsp:cNvPr id="0" name=""/>
        <dsp:cNvSpPr/>
      </dsp:nvSpPr>
      <dsp:spPr>
        <a:xfrm>
          <a:off x="3972850" y="3136349"/>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IN" sz="1300" kern="1200"/>
            <a:t>Cloud Service Providers</a:t>
          </a:r>
          <a:endParaRPr lang="en-US" sz="1300" kern="1200"/>
        </a:p>
      </dsp:txBody>
      <dsp:txXfrm>
        <a:off x="3972850" y="3136349"/>
        <a:ext cx="1371093" cy="548437"/>
      </dsp:txXfrm>
    </dsp:sp>
    <dsp:sp modelId="{479FEEB4-E343-42FD-884C-ED8E95FA5C82}">
      <dsp:nvSpPr>
        <dsp:cNvPr id="0" name=""/>
        <dsp:cNvSpPr/>
      </dsp:nvSpPr>
      <dsp:spPr>
        <a:xfrm>
          <a:off x="5960935" y="2267789"/>
          <a:ext cx="616992" cy="616992"/>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777797-5E45-4F33-A136-AF3A0C75DEB7}">
      <dsp:nvSpPr>
        <dsp:cNvPr id="0" name=""/>
        <dsp:cNvSpPr/>
      </dsp:nvSpPr>
      <dsp:spPr>
        <a:xfrm>
          <a:off x="5583885" y="3136349"/>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IN" sz="1300" kern="1200"/>
            <a:t>Online Software Providers</a:t>
          </a:r>
          <a:endParaRPr lang="en-US" sz="1300" kern="1200"/>
        </a:p>
      </dsp:txBody>
      <dsp:txXfrm>
        <a:off x="5583885" y="3136349"/>
        <a:ext cx="1371093" cy="5484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42FEFD-8223-4E71-BF46-1391FBABB9DA}">
      <dsp:nvSpPr>
        <dsp:cNvPr id="0" name=""/>
        <dsp:cNvSpPr/>
      </dsp:nvSpPr>
      <dsp:spPr>
        <a:xfrm>
          <a:off x="3201" y="445489"/>
          <a:ext cx="2539866" cy="1523919"/>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IN" sz="3300" kern="1200"/>
            <a:t>Earlier</a:t>
          </a:r>
          <a:endParaRPr lang="en-US" sz="3300" kern="1200"/>
        </a:p>
      </dsp:txBody>
      <dsp:txXfrm>
        <a:off x="3201" y="445489"/>
        <a:ext cx="2539866" cy="1523919"/>
      </dsp:txXfrm>
    </dsp:sp>
    <dsp:sp modelId="{56D314A9-1E5E-4BAE-AC6F-D991E7DE8A8E}">
      <dsp:nvSpPr>
        <dsp:cNvPr id="0" name=""/>
        <dsp:cNvSpPr/>
      </dsp:nvSpPr>
      <dsp:spPr>
        <a:xfrm>
          <a:off x="2797054" y="445489"/>
          <a:ext cx="2539866" cy="1523919"/>
        </a:xfrm>
        <a:prstGeom prst="rect">
          <a:avLst/>
        </a:prstGeom>
        <a:solidFill>
          <a:schemeClr val="accent5">
            <a:hueOff val="759008"/>
            <a:satOff val="-326"/>
            <a:lumOff val="-15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IN" sz="3300" kern="1200"/>
            <a:t>No Office</a:t>
          </a:r>
          <a:endParaRPr lang="en-US" sz="3300" kern="1200"/>
        </a:p>
      </dsp:txBody>
      <dsp:txXfrm>
        <a:off x="2797054" y="445489"/>
        <a:ext cx="2539866" cy="1523919"/>
      </dsp:txXfrm>
    </dsp:sp>
    <dsp:sp modelId="{91BF99F5-0F95-4E93-BD2B-8741D86A81F4}">
      <dsp:nvSpPr>
        <dsp:cNvPr id="0" name=""/>
        <dsp:cNvSpPr/>
      </dsp:nvSpPr>
      <dsp:spPr>
        <a:xfrm>
          <a:off x="5590907" y="445489"/>
          <a:ext cx="2539866" cy="1523919"/>
        </a:xfrm>
        <a:prstGeom prst="rect">
          <a:avLst/>
        </a:prstGeom>
        <a:solidFill>
          <a:schemeClr val="accent5">
            <a:hueOff val="1518016"/>
            <a:satOff val="-653"/>
            <a:lumOff val="-30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IN" sz="3300" kern="1200"/>
            <a:t>↓</a:t>
          </a:r>
          <a:endParaRPr lang="en-US" sz="3300" kern="1200"/>
        </a:p>
      </dsp:txBody>
      <dsp:txXfrm>
        <a:off x="5590907" y="445489"/>
        <a:ext cx="2539866" cy="1523919"/>
      </dsp:txXfrm>
    </dsp:sp>
    <dsp:sp modelId="{0CFD05B3-1836-4EF6-AB8D-AF2AC07C4B47}">
      <dsp:nvSpPr>
        <dsp:cNvPr id="0" name=""/>
        <dsp:cNvSpPr/>
      </dsp:nvSpPr>
      <dsp:spPr>
        <a:xfrm>
          <a:off x="8384760" y="445489"/>
          <a:ext cx="2539866" cy="1523919"/>
        </a:xfrm>
        <a:prstGeom prst="rect">
          <a:avLst/>
        </a:prstGeom>
        <a:solidFill>
          <a:schemeClr val="accent5">
            <a:hueOff val="2277023"/>
            <a:satOff val="-979"/>
            <a:lumOff val="-453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IN" sz="3300" kern="1200"/>
            <a:t>No Tax</a:t>
          </a:r>
          <a:endParaRPr lang="en-US" sz="3300" kern="1200"/>
        </a:p>
      </dsp:txBody>
      <dsp:txXfrm>
        <a:off x="8384760" y="445489"/>
        <a:ext cx="2539866" cy="1523919"/>
      </dsp:txXfrm>
    </dsp:sp>
    <dsp:sp modelId="{7F720979-AD78-413D-855C-CCBEBE2440FD}">
      <dsp:nvSpPr>
        <dsp:cNvPr id="0" name=""/>
        <dsp:cNvSpPr/>
      </dsp:nvSpPr>
      <dsp:spPr>
        <a:xfrm>
          <a:off x="3201" y="2223395"/>
          <a:ext cx="2539866" cy="1523919"/>
        </a:xfrm>
        <a:prstGeom prst="rect">
          <a:avLst/>
        </a:prstGeom>
        <a:solidFill>
          <a:schemeClr val="accent5">
            <a:hueOff val="3036031"/>
            <a:satOff val="-1305"/>
            <a:lumOff val="-605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IN" sz="3300" kern="1200"/>
            <a:t>Today</a:t>
          </a:r>
          <a:endParaRPr lang="en-US" sz="3300" kern="1200"/>
        </a:p>
      </dsp:txBody>
      <dsp:txXfrm>
        <a:off x="3201" y="2223395"/>
        <a:ext cx="2539866" cy="1523919"/>
      </dsp:txXfrm>
    </dsp:sp>
    <dsp:sp modelId="{37582676-F773-45BF-9F01-EB3607C57C5F}">
      <dsp:nvSpPr>
        <dsp:cNvPr id="0" name=""/>
        <dsp:cNvSpPr/>
      </dsp:nvSpPr>
      <dsp:spPr>
        <a:xfrm>
          <a:off x="2797054" y="2223395"/>
          <a:ext cx="2539866" cy="1523919"/>
        </a:xfrm>
        <a:prstGeom prst="rect">
          <a:avLst/>
        </a:prstGeom>
        <a:solidFill>
          <a:schemeClr val="accent5">
            <a:hueOff val="3795039"/>
            <a:satOff val="-1631"/>
            <a:lumOff val="-756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IN" sz="3300" kern="1200"/>
            <a:t>No Office</a:t>
          </a:r>
          <a:endParaRPr lang="en-US" sz="3300" kern="1200"/>
        </a:p>
      </dsp:txBody>
      <dsp:txXfrm>
        <a:off x="2797054" y="2223395"/>
        <a:ext cx="2539866" cy="1523919"/>
      </dsp:txXfrm>
    </dsp:sp>
    <dsp:sp modelId="{058D5A0A-A89E-4A24-A1FC-26206C5F2A7F}">
      <dsp:nvSpPr>
        <dsp:cNvPr id="0" name=""/>
        <dsp:cNvSpPr/>
      </dsp:nvSpPr>
      <dsp:spPr>
        <a:xfrm>
          <a:off x="5590907" y="2223395"/>
          <a:ext cx="2539866" cy="1523919"/>
        </a:xfrm>
        <a:prstGeom prst="rect">
          <a:avLst/>
        </a:prstGeom>
        <a:solidFill>
          <a:schemeClr val="accent5">
            <a:hueOff val="4554046"/>
            <a:satOff val="-1958"/>
            <a:lumOff val="-907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IN" sz="3300" kern="1200"/>
            <a:t>↓</a:t>
          </a:r>
          <a:endParaRPr lang="en-US" sz="3300" kern="1200"/>
        </a:p>
      </dsp:txBody>
      <dsp:txXfrm>
        <a:off x="5590907" y="2223395"/>
        <a:ext cx="2539866" cy="1523919"/>
      </dsp:txXfrm>
    </dsp:sp>
    <dsp:sp modelId="{D0266E28-4CF6-485D-9640-9200CB42540A}">
      <dsp:nvSpPr>
        <dsp:cNvPr id="0" name=""/>
        <dsp:cNvSpPr/>
      </dsp:nvSpPr>
      <dsp:spPr>
        <a:xfrm>
          <a:off x="8384760" y="2223395"/>
          <a:ext cx="2539866" cy="1523919"/>
        </a:xfrm>
        <a:prstGeom prst="rect">
          <a:avLst/>
        </a:prstGeom>
        <a:solidFill>
          <a:schemeClr val="accent5">
            <a:hueOff val="5313054"/>
            <a:satOff val="-2284"/>
            <a:lumOff val="-10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IN" sz="3300" kern="1200"/>
            <a:t>Still taxable if SEP exists.</a:t>
          </a:r>
          <a:endParaRPr lang="en-US" sz="3300" kern="1200"/>
        </a:p>
      </dsp:txBody>
      <dsp:txXfrm>
        <a:off x="8384760" y="2223395"/>
        <a:ext cx="2539866" cy="15239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771027-AB0A-4231-9900-036852B29580}">
      <dsp:nvSpPr>
        <dsp:cNvPr id="0" name=""/>
        <dsp:cNvSpPr/>
      </dsp:nvSpPr>
      <dsp:spPr>
        <a:xfrm>
          <a:off x="961120" y="2079"/>
          <a:ext cx="2094322" cy="125659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Foreign Bank Accounts</a:t>
          </a:r>
          <a:endParaRPr lang="en-US" sz="1900" kern="1200"/>
        </a:p>
      </dsp:txBody>
      <dsp:txXfrm>
        <a:off x="961120" y="2079"/>
        <a:ext cx="2094322" cy="1256593"/>
      </dsp:txXfrm>
    </dsp:sp>
    <dsp:sp modelId="{7D0D0614-8DC3-48AF-9176-DE0471A10BE3}">
      <dsp:nvSpPr>
        <dsp:cNvPr id="0" name=""/>
        <dsp:cNvSpPr/>
      </dsp:nvSpPr>
      <dsp:spPr>
        <a:xfrm>
          <a:off x="3264875" y="2079"/>
          <a:ext cx="2094322" cy="1256593"/>
        </a:xfrm>
        <a:prstGeom prst="rect">
          <a:avLst/>
        </a:prstGeom>
        <a:solidFill>
          <a:schemeClr val="accent2">
            <a:hueOff val="-521697"/>
            <a:satOff val="462"/>
            <a:lumOff val="82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Foreign Depository Accounts</a:t>
          </a:r>
          <a:endParaRPr lang="en-US" sz="1900" kern="1200"/>
        </a:p>
      </dsp:txBody>
      <dsp:txXfrm>
        <a:off x="3264875" y="2079"/>
        <a:ext cx="2094322" cy="1256593"/>
      </dsp:txXfrm>
    </dsp:sp>
    <dsp:sp modelId="{1F1712BF-B68A-4AA6-94B2-509044F6118E}">
      <dsp:nvSpPr>
        <dsp:cNvPr id="0" name=""/>
        <dsp:cNvSpPr/>
      </dsp:nvSpPr>
      <dsp:spPr>
        <a:xfrm>
          <a:off x="5568630" y="2079"/>
          <a:ext cx="2094322" cy="1256593"/>
        </a:xfrm>
        <a:prstGeom prst="rect">
          <a:avLst/>
        </a:prstGeom>
        <a:solidFill>
          <a:schemeClr val="accent2">
            <a:hueOff val="-1043395"/>
            <a:satOff val="923"/>
            <a:lumOff val="164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Foreign Custodial Accounts</a:t>
          </a:r>
          <a:endParaRPr lang="en-US" sz="1900" kern="1200"/>
        </a:p>
      </dsp:txBody>
      <dsp:txXfrm>
        <a:off x="5568630" y="2079"/>
        <a:ext cx="2094322" cy="1256593"/>
      </dsp:txXfrm>
    </dsp:sp>
    <dsp:sp modelId="{982B1309-3EED-446A-813B-90EF9B7A4461}">
      <dsp:nvSpPr>
        <dsp:cNvPr id="0" name=""/>
        <dsp:cNvSpPr/>
      </dsp:nvSpPr>
      <dsp:spPr>
        <a:xfrm>
          <a:off x="7872385" y="2079"/>
          <a:ext cx="2094322" cy="1256593"/>
        </a:xfrm>
        <a:prstGeom prst="rect">
          <a:avLst/>
        </a:prstGeom>
        <a:solidFill>
          <a:schemeClr val="accent2">
            <a:hueOff val="-1565092"/>
            <a:satOff val="1385"/>
            <a:lumOff val="24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Foreign Equity Shares</a:t>
          </a:r>
          <a:endParaRPr lang="en-US" sz="1900" kern="1200"/>
        </a:p>
      </dsp:txBody>
      <dsp:txXfrm>
        <a:off x="7872385" y="2079"/>
        <a:ext cx="2094322" cy="1256593"/>
      </dsp:txXfrm>
    </dsp:sp>
    <dsp:sp modelId="{350F10ED-0D7C-4C94-AB7C-99C962719284}">
      <dsp:nvSpPr>
        <dsp:cNvPr id="0" name=""/>
        <dsp:cNvSpPr/>
      </dsp:nvSpPr>
      <dsp:spPr>
        <a:xfrm>
          <a:off x="961120" y="1468105"/>
          <a:ext cx="2094322" cy="1256593"/>
        </a:xfrm>
        <a:prstGeom prst="rect">
          <a:avLst/>
        </a:prstGeom>
        <a:solidFill>
          <a:schemeClr val="accent2">
            <a:hueOff val="-2086789"/>
            <a:satOff val="1846"/>
            <a:lumOff val="32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Foreign Mutual Funds</a:t>
          </a:r>
          <a:endParaRPr lang="en-US" sz="1900" kern="1200"/>
        </a:p>
      </dsp:txBody>
      <dsp:txXfrm>
        <a:off x="961120" y="1468105"/>
        <a:ext cx="2094322" cy="1256593"/>
      </dsp:txXfrm>
    </dsp:sp>
    <dsp:sp modelId="{F5EB3DEA-AE7E-439D-9C5D-EB7F20F9F623}">
      <dsp:nvSpPr>
        <dsp:cNvPr id="0" name=""/>
        <dsp:cNvSpPr/>
      </dsp:nvSpPr>
      <dsp:spPr>
        <a:xfrm>
          <a:off x="3264875" y="1468105"/>
          <a:ext cx="2094322" cy="1256593"/>
        </a:xfrm>
        <a:prstGeom prst="rect">
          <a:avLst/>
        </a:prstGeom>
        <a:solidFill>
          <a:schemeClr val="accent2">
            <a:hueOff val="-2608487"/>
            <a:satOff val="2308"/>
            <a:lumOff val="410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Foreign Partnership Interests</a:t>
          </a:r>
          <a:endParaRPr lang="en-US" sz="1900" kern="1200"/>
        </a:p>
      </dsp:txBody>
      <dsp:txXfrm>
        <a:off x="3264875" y="1468105"/>
        <a:ext cx="2094322" cy="1256593"/>
      </dsp:txXfrm>
    </dsp:sp>
    <dsp:sp modelId="{0AF0F92C-523E-4CBD-9FFE-CB4ABE8B8A25}">
      <dsp:nvSpPr>
        <dsp:cNvPr id="0" name=""/>
        <dsp:cNvSpPr/>
      </dsp:nvSpPr>
      <dsp:spPr>
        <a:xfrm>
          <a:off x="5568630" y="1468105"/>
          <a:ext cx="2094322" cy="1256593"/>
        </a:xfrm>
        <a:prstGeom prst="rect">
          <a:avLst/>
        </a:prstGeom>
        <a:solidFill>
          <a:schemeClr val="accent2">
            <a:hueOff val="-3130184"/>
            <a:satOff val="2769"/>
            <a:lumOff val="492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Foreign Trusts</a:t>
          </a:r>
          <a:endParaRPr lang="en-US" sz="1900" kern="1200"/>
        </a:p>
      </dsp:txBody>
      <dsp:txXfrm>
        <a:off x="5568630" y="1468105"/>
        <a:ext cx="2094322" cy="1256593"/>
      </dsp:txXfrm>
    </dsp:sp>
    <dsp:sp modelId="{AB0BC187-A6A0-4794-851F-DBDDA13A5003}">
      <dsp:nvSpPr>
        <dsp:cNvPr id="0" name=""/>
        <dsp:cNvSpPr/>
      </dsp:nvSpPr>
      <dsp:spPr>
        <a:xfrm>
          <a:off x="7872385" y="1468105"/>
          <a:ext cx="2094322" cy="1256593"/>
        </a:xfrm>
        <a:prstGeom prst="rect">
          <a:avLst/>
        </a:prstGeom>
        <a:solidFill>
          <a:schemeClr val="accent2">
            <a:hueOff val="-3651882"/>
            <a:satOff val="3231"/>
            <a:lumOff val="574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Foreign Immovable Property</a:t>
          </a:r>
          <a:endParaRPr lang="en-US" sz="1900" kern="1200"/>
        </a:p>
      </dsp:txBody>
      <dsp:txXfrm>
        <a:off x="7872385" y="1468105"/>
        <a:ext cx="2094322" cy="1256593"/>
      </dsp:txXfrm>
    </dsp:sp>
    <dsp:sp modelId="{B767E44F-DF44-4287-8590-C75E5923C1C0}">
      <dsp:nvSpPr>
        <dsp:cNvPr id="0" name=""/>
        <dsp:cNvSpPr/>
      </dsp:nvSpPr>
      <dsp:spPr>
        <a:xfrm>
          <a:off x="961120" y="2934131"/>
          <a:ext cx="2094322" cy="1256593"/>
        </a:xfrm>
        <a:prstGeom prst="rect">
          <a:avLst/>
        </a:prstGeom>
        <a:solidFill>
          <a:schemeClr val="accent2">
            <a:hueOff val="-4173579"/>
            <a:satOff val="3692"/>
            <a:lumOff val="65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Foreign Insurance Policies having investment value</a:t>
          </a:r>
          <a:endParaRPr lang="en-US" sz="1900" kern="1200"/>
        </a:p>
      </dsp:txBody>
      <dsp:txXfrm>
        <a:off x="961120" y="2934131"/>
        <a:ext cx="2094322" cy="1256593"/>
      </dsp:txXfrm>
    </dsp:sp>
    <dsp:sp modelId="{8606D478-46DB-4B70-A3A9-458B7378501B}">
      <dsp:nvSpPr>
        <dsp:cNvPr id="0" name=""/>
        <dsp:cNvSpPr/>
      </dsp:nvSpPr>
      <dsp:spPr>
        <a:xfrm>
          <a:off x="3264875" y="2934131"/>
          <a:ext cx="2094322" cy="1256593"/>
        </a:xfrm>
        <a:prstGeom prst="rect">
          <a:avLst/>
        </a:prstGeom>
        <a:solidFill>
          <a:schemeClr val="accent2">
            <a:hueOff val="-4695276"/>
            <a:satOff val="4154"/>
            <a:lumOff val="73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a:t>✔ Signing Authority in Foreign Accounts</a:t>
          </a:r>
          <a:endParaRPr lang="en-US" sz="1900" kern="1200"/>
        </a:p>
      </dsp:txBody>
      <dsp:txXfrm>
        <a:off x="3264875" y="2934131"/>
        <a:ext cx="2094322" cy="1256593"/>
      </dsp:txXfrm>
    </dsp:sp>
    <dsp:sp modelId="{2A9D5824-3E01-4A3E-8ACE-07B4D159E218}">
      <dsp:nvSpPr>
        <dsp:cNvPr id="0" name=""/>
        <dsp:cNvSpPr/>
      </dsp:nvSpPr>
      <dsp:spPr>
        <a:xfrm>
          <a:off x="5568630" y="2934131"/>
          <a:ext cx="2094322" cy="1256593"/>
        </a:xfrm>
        <a:prstGeom prst="rect">
          <a:avLst/>
        </a:prstGeom>
        <a:solidFill>
          <a:schemeClr val="accent2">
            <a:hueOff val="-5216974"/>
            <a:satOff val="4615"/>
            <a:lumOff val="820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kern="1200" dirty="0"/>
            <a:t>✔ Any other Capital Asset outside India</a:t>
          </a:r>
          <a:endParaRPr lang="en-US" sz="1900" kern="1200" dirty="0"/>
        </a:p>
      </dsp:txBody>
      <dsp:txXfrm>
        <a:off x="5568630" y="2934131"/>
        <a:ext cx="2094322" cy="1256593"/>
      </dsp:txXfrm>
    </dsp:sp>
    <dsp:sp modelId="{75463AD2-F138-4E72-960F-C2A1315DC48C}">
      <dsp:nvSpPr>
        <dsp:cNvPr id="0" name=""/>
        <dsp:cNvSpPr/>
      </dsp:nvSpPr>
      <dsp:spPr>
        <a:xfrm>
          <a:off x="7872385" y="2934131"/>
          <a:ext cx="2094322" cy="1256593"/>
        </a:xfrm>
        <a:prstGeom prst="rect">
          <a:avLst/>
        </a:prstGeom>
        <a:solidFill>
          <a:schemeClr val="accent2">
            <a:hueOff val="-5738671"/>
            <a:satOff val="5077"/>
            <a:lumOff val="902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Income from any source outside India </a:t>
          </a:r>
          <a:endParaRPr lang="en-IN" sz="1900" kern="1200" dirty="0"/>
        </a:p>
      </dsp:txBody>
      <dsp:txXfrm>
        <a:off x="7872385" y="2934131"/>
        <a:ext cx="2094322" cy="125659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0FBBC8-F5AB-41C6-8B71-31D01DF00331}" type="datetimeFigureOut">
              <a:rPr lang="en-IN" smtClean="0"/>
              <a:t>07-08-2026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916782-A27F-4913-A0F5-272128978842}" type="slidenum">
              <a:rPr lang="en-IN" smtClean="0"/>
              <a:t>‹#›</a:t>
            </a:fld>
            <a:endParaRPr lang="en-IN"/>
          </a:p>
        </p:txBody>
      </p:sp>
    </p:spTree>
    <p:extLst>
      <p:ext uri="{BB962C8B-B14F-4D97-AF65-F5344CB8AC3E}">
        <p14:creationId xmlns:p14="http://schemas.microsoft.com/office/powerpoint/2010/main" val="3142101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1AB80BFD-EA72-4005-964E-D8E5A90621D3}" type="slidenum">
              <a:rPr lang="en-IN" smtClean="0"/>
              <a:t>32</a:t>
            </a:fld>
            <a:endParaRPr lang="en-IN"/>
          </a:p>
        </p:txBody>
      </p:sp>
    </p:spTree>
    <p:extLst>
      <p:ext uri="{BB962C8B-B14F-4D97-AF65-F5344CB8AC3E}">
        <p14:creationId xmlns:p14="http://schemas.microsoft.com/office/powerpoint/2010/main" val="2845386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0562B8B-2305-47BD-BF18-7432B1F25D06}" type="datetimeFigureOut">
              <a:rPr lang="en-IN" smtClean="0"/>
              <a:t>07-08-2026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478540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562B8B-2305-47BD-BF18-7432B1F25D06}" type="datetimeFigureOut">
              <a:rPr lang="en-IN" smtClean="0"/>
              <a:t>07-08-2026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3912986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562B8B-2305-47BD-BF18-7432B1F25D06}" type="datetimeFigureOut">
              <a:rPr lang="en-IN" smtClean="0"/>
              <a:t>07-08-2026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3104148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562B8B-2305-47BD-BF18-7432B1F25D06}" type="datetimeFigureOut">
              <a:rPr lang="en-IN" smtClean="0"/>
              <a:t>07-08-2026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2767227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562B8B-2305-47BD-BF18-7432B1F25D06}" type="datetimeFigureOut">
              <a:rPr lang="en-IN" smtClean="0"/>
              <a:t>07-08-2026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3844543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562B8B-2305-47BD-BF18-7432B1F25D06}" type="datetimeFigureOut">
              <a:rPr lang="en-IN" smtClean="0"/>
              <a:t>07-08-2026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3873871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562B8B-2305-47BD-BF18-7432B1F25D06}" type="datetimeFigureOut">
              <a:rPr lang="en-IN" smtClean="0"/>
              <a:t>07-08-2026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150258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562B8B-2305-47BD-BF18-7432B1F25D06}" type="datetimeFigureOut">
              <a:rPr lang="en-IN" smtClean="0"/>
              <a:t>07-08-2026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3670825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62B8B-2305-47BD-BF18-7432B1F25D06}" type="datetimeFigureOut">
              <a:rPr lang="en-IN" smtClean="0"/>
              <a:t>07-08-2026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384094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562B8B-2305-47BD-BF18-7432B1F25D06}" type="datetimeFigureOut">
              <a:rPr lang="en-IN" smtClean="0"/>
              <a:t>07-08-2026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958846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562B8B-2305-47BD-BF18-7432B1F25D06}" type="datetimeFigureOut">
              <a:rPr lang="en-IN" smtClean="0"/>
              <a:t>07-08-2026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413FAD-6796-471A-A11D-9F8D07E39275}" type="slidenum">
              <a:rPr lang="en-IN" smtClean="0"/>
              <a:t>‹#›</a:t>
            </a:fld>
            <a:endParaRPr lang="en-IN"/>
          </a:p>
        </p:txBody>
      </p:sp>
    </p:spTree>
    <p:extLst>
      <p:ext uri="{BB962C8B-B14F-4D97-AF65-F5344CB8AC3E}">
        <p14:creationId xmlns:p14="http://schemas.microsoft.com/office/powerpoint/2010/main" val="1912917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0562B8B-2305-47BD-BF18-7432B1F25D06}" type="datetimeFigureOut">
              <a:rPr lang="en-IN" smtClean="0"/>
              <a:t>07-08-2026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413FAD-6796-471A-A11D-9F8D07E39275}" type="slidenum">
              <a:rPr lang="en-IN" smtClean="0"/>
              <a:t>‹#›</a:t>
            </a:fld>
            <a:endParaRPr lang="en-IN"/>
          </a:p>
        </p:txBody>
      </p:sp>
    </p:spTree>
    <p:extLst>
      <p:ext uri="{BB962C8B-B14F-4D97-AF65-F5344CB8AC3E}">
        <p14:creationId xmlns:p14="http://schemas.microsoft.com/office/powerpoint/2010/main" val="26369614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E3AF24-EF8D-D476-258B-BECF1CB7EBC2}"/>
              </a:ext>
            </a:extLst>
          </p:cNvPr>
          <p:cNvSpPr>
            <a:spLocks noGrp="1"/>
          </p:cNvSpPr>
          <p:nvPr>
            <p:ph type="ctrTitle"/>
          </p:nvPr>
        </p:nvSpPr>
        <p:spPr>
          <a:xfrm>
            <a:off x="838199" y="451381"/>
            <a:ext cx="10512553" cy="3297659"/>
          </a:xfrm>
        </p:spPr>
        <p:txBody>
          <a:bodyPr anchor="b">
            <a:normAutofit/>
          </a:bodyPr>
          <a:lstStyle/>
          <a:p>
            <a:pPr algn="l"/>
            <a:r>
              <a:rPr lang="en-IN" sz="3600" b="1" dirty="0"/>
              <a:t>Direct Taxation – </a:t>
            </a:r>
            <a:r>
              <a:rPr lang="en-US" sz="3600" b="1" dirty="0"/>
              <a:t>Foreign Income and disclosure and non - resident taxation for Individuals</a:t>
            </a:r>
            <a:br>
              <a:rPr lang="en-IN" sz="3600" dirty="0"/>
            </a:br>
            <a:br>
              <a:rPr lang="en-IN" sz="3600" b="1" dirty="0"/>
            </a:br>
            <a:br>
              <a:rPr lang="en-IN" sz="3600" b="1" dirty="0"/>
            </a:br>
            <a:br>
              <a:rPr lang="en-IN" sz="3600" b="1" dirty="0"/>
            </a:br>
            <a:endParaRPr lang="en-IN" sz="3600" dirty="0"/>
          </a:p>
        </p:txBody>
      </p:sp>
      <p:sp>
        <p:nvSpPr>
          <p:cNvPr id="3" name="Subtitle 2">
            <a:extLst>
              <a:ext uri="{FF2B5EF4-FFF2-40B4-BE49-F238E27FC236}">
                <a16:creationId xmlns:a16="http://schemas.microsoft.com/office/drawing/2014/main" id="{2DB3F71D-0D57-4AF4-04EA-8B6E648E6153}"/>
              </a:ext>
            </a:extLst>
          </p:cNvPr>
          <p:cNvSpPr>
            <a:spLocks noGrp="1"/>
          </p:cNvSpPr>
          <p:nvPr>
            <p:ph type="subTitle" idx="1"/>
          </p:nvPr>
        </p:nvSpPr>
        <p:spPr>
          <a:xfrm>
            <a:off x="838199" y="4983276"/>
            <a:ext cx="10512552" cy="1636980"/>
          </a:xfrm>
        </p:spPr>
        <p:txBody>
          <a:bodyPr>
            <a:normAutofit fontScale="92500" lnSpcReduction="10000"/>
          </a:bodyPr>
          <a:lstStyle/>
          <a:p>
            <a:pPr algn="l"/>
            <a:endParaRPr lang="en-US" dirty="0"/>
          </a:p>
          <a:p>
            <a:pPr algn="l"/>
            <a:r>
              <a:rPr lang="en-US" dirty="0"/>
              <a:t>Presented by CA Ammar Goawala</a:t>
            </a:r>
          </a:p>
          <a:p>
            <a:pPr algn="l"/>
            <a:r>
              <a:rPr lang="en-US" sz="2400" b="1" dirty="0"/>
              <a:t>For </a:t>
            </a:r>
            <a:r>
              <a:rPr lang="en-US" sz="2400" b="1"/>
              <a:t>Direct Taxes </a:t>
            </a:r>
            <a:r>
              <a:rPr lang="en-US" sz="2400" b="1" dirty="0"/>
              <a:t>Committee</a:t>
            </a:r>
          </a:p>
          <a:p>
            <a:pPr algn="l"/>
            <a:r>
              <a:rPr lang="en-US" b="1" dirty="0"/>
              <a:t>6th August 2026.</a:t>
            </a:r>
            <a:endParaRPr lang="en-US" sz="2400" b="1" dirty="0"/>
          </a:p>
          <a:p>
            <a:pPr algn="l"/>
            <a:endParaRPr lang="en-US" dirty="0"/>
          </a:p>
          <a:p>
            <a:pPr algn="l"/>
            <a:endParaRPr lang="en-IN" dirty="0"/>
          </a:p>
        </p:txBody>
      </p:sp>
      <p:sp>
        <p:nvSpPr>
          <p:cNvPr id="31"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291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D9BAB3-4165-5EEB-5E2E-2A73E997453B}"/>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Section 6(4) </a:t>
            </a:r>
            <a:endParaRPr lang="en-IN" sz="4000" dirty="0">
              <a:solidFill>
                <a:srgbClr val="FFFFFF"/>
              </a:solidFill>
            </a:endParaRPr>
          </a:p>
        </p:txBody>
      </p:sp>
      <p:sp>
        <p:nvSpPr>
          <p:cNvPr id="3" name="Content Placeholder 2">
            <a:extLst>
              <a:ext uri="{FF2B5EF4-FFF2-40B4-BE49-F238E27FC236}">
                <a16:creationId xmlns:a16="http://schemas.microsoft.com/office/drawing/2014/main" id="{6676172F-4CC5-4E85-20C2-ED95F45B9C1D}"/>
              </a:ext>
            </a:extLst>
          </p:cNvPr>
          <p:cNvSpPr>
            <a:spLocks noGrp="1"/>
          </p:cNvSpPr>
          <p:nvPr>
            <p:ph idx="1"/>
          </p:nvPr>
        </p:nvSpPr>
        <p:spPr>
          <a:xfrm>
            <a:off x="4810259" y="649480"/>
            <a:ext cx="6555347" cy="5546047"/>
          </a:xfrm>
        </p:spPr>
        <p:txBody>
          <a:bodyPr anchor="ctr">
            <a:normAutofit/>
          </a:bodyPr>
          <a:lstStyle/>
          <a:p>
            <a:pPr marL="0" indent="0">
              <a:buNone/>
            </a:pPr>
            <a:r>
              <a:rPr lang="en-IN" sz="2000" b="1" dirty="0"/>
              <a:t>Not Covered under Section 6(4)</a:t>
            </a:r>
          </a:p>
          <a:p>
            <a:pPr marL="0" indent="0">
              <a:buNone/>
            </a:pPr>
            <a:r>
              <a:rPr lang="en-IN" sz="2000" b="1" dirty="0"/>
              <a:t>Mr. Shah</a:t>
            </a:r>
            <a:endParaRPr lang="en-IN" sz="2000" dirty="0"/>
          </a:p>
          <a:p>
            <a:pPr marL="0" indent="0">
              <a:buNone/>
            </a:pPr>
            <a:r>
              <a:rPr lang="en-IN" sz="2000" dirty="0"/>
              <a:t>Sells house abroad </a:t>
            </a:r>
          </a:p>
          <a:p>
            <a:pPr marL="0" indent="0">
              <a:buNone/>
            </a:pPr>
            <a:r>
              <a:rPr lang="en-IN" sz="2000" dirty="0"/>
              <a:t>Shifts family to India </a:t>
            </a:r>
          </a:p>
          <a:p>
            <a:pPr marL="0" indent="0">
              <a:buNone/>
            </a:pPr>
            <a:r>
              <a:rPr lang="en-IN" sz="2000" dirty="0"/>
              <a:t>Starts business/employment in India </a:t>
            </a:r>
          </a:p>
          <a:p>
            <a:pPr marL="0" indent="0">
              <a:buNone/>
            </a:pPr>
            <a:r>
              <a:rPr lang="en-IN" sz="2000" dirty="0"/>
              <a:t>Returns permanently </a:t>
            </a:r>
          </a:p>
          <a:p>
            <a:pPr marL="0" indent="0">
              <a:buNone/>
            </a:pPr>
            <a:r>
              <a:rPr lang="en-IN" sz="2000" dirty="0"/>
              <a:t> This is </a:t>
            </a:r>
            <a:r>
              <a:rPr lang="en-IN" sz="2000" b="1" dirty="0"/>
              <a:t>not a visit</a:t>
            </a:r>
            <a:endParaRPr lang="en-IN" sz="2000" dirty="0"/>
          </a:p>
          <a:p>
            <a:pPr marL="0" indent="0">
              <a:buNone/>
            </a:pPr>
            <a:r>
              <a:rPr lang="en-IN" sz="2000" dirty="0"/>
              <a:t>Residential status determined under the </a:t>
            </a:r>
            <a:r>
              <a:rPr lang="en-IN" sz="2000" b="1" dirty="0"/>
              <a:t>normal provisions of Section 6</a:t>
            </a:r>
            <a:r>
              <a:rPr lang="en-IN" sz="2000" dirty="0"/>
              <a:t>.</a:t>
            </a:r>
          </a:p>
          <a:p>
            <a:endParaRPr lang="en-IN" sz="2000" dirty="0"/>
          </a:p>
        </p:txBody>
      </p:sp>
    </p:spTree>
    <p:extLst>
      <p:ext uri="{BB962C8B-B14F-4D97-AF65-F5344CB8AC3E}">
        <p14:creationId xmlns:p14="http://schemas.microsoft.com/office/powerpoint/2010/main" val="3308432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8B8100-2814-0BD1-0373-A91EB6ED6C47}"/>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Case Study – Non Resident</a:t>
            </a:r>
            <a:endParaRPr lang="en-IN" sz="4000">
              <a:solidFill>
                <a:srgbClr val="FFFFFF"/>
              </a:solidFill>
            </a:endParaRPr>
          </a:p>
        </p:txBody>
      </p:sp>
      <p:sp>
        <p:nvSpPr>
          <p:cNvPr id="3" name="Content Placeholder 2">
            <a:extLst>
              <a:ext uri="{FF2B5EF4-FFF2-40B4-BE49-F238E27FC236}">
                <a16:creationId xmlns:a16="http://schemas.microsoft.com/office/drawing/2014/main" id="{EB3BB1BC-D137-4624-C7EB-DD748B8C91F7}"/>
              </a:ext>
            </a:extLst>
          </p:cNvPr>
          <p:cNvSpPr>
            <a:spLocks noGrp="1"/>
          </p:cNvSpPr>
          <p:nvPr>
            <p:ph idx="1"/>
          </p:nvPr>
        </p:nvSpPr>
        <p:spPr>
          <a:xfrm>
            <a:off x="1371599" y="2318197"/>
            <a:ext cx="9724031" cy="3683358"/>
          </a:xfrm>
        </p:spPr>
        <p:txBody>
          <a:bodyPr anchor="ctr">
            <a:normAutofit/>
          </a:bodyPr>
          <a:lstStyle/>
          <a:p>
            <a:r>
              <a:rPr lang="en-US" sz="2000" b="1" dirty="0"/>
              <a:t>A person (Citizen of India) who has stayed in India for last 15 years goes to US on 1st November 2024 for employment. What will be his status for Income tax during AY 2025-26 </a:t>
            </a:r>
          </a:p>
          <a:p>
            <a:endParaRPr lang="en-US" sz="2000" b="1" dirty="0"/>
          </a:p>
          <a:p>
            <a:r>
              <a:rPr lang="en-US" sz="2000" b="1" dirty="0"/>
              <a:t>His status for AY 2025-26 will be RESIDENT.</a:t>
            </a:r>
            <a:endParaRPr lang="en-IN" sz="2000" b="1" dirty="0"/>
          </a:p>
        </p:txBody>
      </p:sp>
    </p:spTree>
    <p:extLst>
      <p:ext uri="{BB962C8B-B14F-4D97-AF65-F5344CB8AC3E}">
        <p14:creationId xmlns:p14="http://schemas.microsoft.com/office/powerpoint/2010/main" val="276935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C4183B-1C27-4702-1DB6-AA11FB772EEA}"/>
              </a:ext>
            </a:extLst>
          </p:cNvPr>
          <p:cNvSpPr>
            <a:spLocks noGrp="1"/>
          </p:cNvSpPr>
          <p:nvPr>
            <p:ph type="title"/>
          </p:nvPr>
        </p:nvSpPr>
        <p:spPr>
          <a:xfrm>
            <a:off x="1371599" y="294538"/>
            <a:ext cx="9895951" cy="1033669"/>
          </a:xfrm>
        </p:spPr>
        <p:txBody>
          <a:bodyPr>
            <a:normAutofit/>
          </a:bodyPr>
          <a:lstStyle/>
          <a:p>
            <a:r>
              <a:rPr lang="en-IN" sz="4000">
                <a:solidFill>
                  <a:srgbClr val="FFFFFF"/>
                </a:solidFill>
                <a:latin typeface="Arial" panose="020B0604020202020204" pitchFamily="34" charset="0"/>
                <a:cs typeface="Arial" panose="020B0604020202020204" pitchFamily="34" charset="0"/>
              </a:rPr>
              <a:t>Number of days in India – how to compute</a:t>
            </a:r>
          </a:p>
        </p:txBody>
      </p:sp>
      <p:sp>
        <p:nvSpPr>
          <p:cNvPr id="3" name="Content Placeholder 2">
            <a:extLst>
              <a:ext uri="{FF2B5EF4-FFF2-40B4-BE49-F238E27FC236}">
                <a16:creationId xmlns:a16="http://schemas.microsoft.com/office/drawing/2014/main" id="{D8ACA397-B0B0-8835-7E14-21408AB51941}"/>
              </a:ext>
            </a:extLst>
          </p:cNvPr>
          <p:cNvSpPr>
            <a:spLocks noGrp="1"/>
          </p:cNvSpPr>
          <p:nvPr>
            <p:ph idx="1"/>
          </p:nvPr>
        </p:nvSpPr>
        <p:spPr>
          <a:xfrm>
            <a:off x="1371599" y="2318197"/>
            <a:ext cx="9724031" cy="3683358"/>
          </a:xfrm>
        </p:spPr>
        <p:txBody>
          <a:bodyPr anchor="ctr">
            <a:normAutofit/>
          </a:bodyPr>
          <a:lstStyle/>
          <a:p>
            <a:r>
              <a:rPr lang="en-IN" sz="2000" dirty="0">
                <a:latin typeface="Arial" panose="020B0604020202020204" pitchFamily="34" charset="0"/>
                <a:cs typeface="Arial" panose="020B0604020202020204" pitchFamily="34" charset="0"/>
              </a:rPr>
              <a:t>Days of arrival and days of departure are considered as days in India.</a:t>
            </a:r>
          </a:p>
          <a:p>
            <a:endParaRPr lang="en-IN" sz="2000" dirty="0">
              <a:latin typeface="Arial" panose="020B0604020202020204" pitchFamily="34" charset="0"/>
              <a:cs typeface="Arial" panose="020B0604020202020204" pitchFamily="34" charset="0"/>
            </a:endParaRPr>
          </a:p>
          <a:p>
            <a:pPr marL="0" indent="0">
              <a:buNone/>
            </a:pPr>
            <a:r>
              <a:rPr lang="en-IN" sz="2000" b="1" dirty="0">
                <a:latin typeface="Arial" panose="020B0604020202020204" pitchFamily="34" charset="0"/>
                <a:cs typeface="Arial" panose="020B0604020202020204" pitchFamily="34" charset="0"/>
              </a:rPr>
              <a:t>Case Study :</a:t>
            </a:r>
          </a:p>
          <a:p>
            <a:r>
              <a:rPr lang="en-IN" sz="2000" dirty="0">
                <a:latin typeface="Arial" panose="020B0604020202020204" pitchFamily="34" charset="0"/>
                <a:cs typeface="Arial" panose="020B0604020202020204" pitchFamily="34" charset="0"/>
              </a:rPr>
              <a:t>Mr. X, An Indian citizen came to India for visiting his relatives on 1</a:t>
            </a:r>
            <a:r>
              <a:rPr lang="en-IN" sz="2000" baseline="30000" dirty="0">
                <a:latin typeface="Arial" panose="020B0604020202020204" pitchFamily="34" charset="0"/>
                <a:cs typeface="Arial" panose="020B0604020202020204" pitchFamily="34" charset="0"/>
              </a:rPr>
              <a:t>st</a:t>
            </a:r>
            <a:r>
              <a:rPr lang="en-IN" sz="2000" dirty="0">
                <a:latin typeface="Arial" panose="020B0604020202020204" pitchFamily="34" charset="0"/>
                <a:cs typeface="Arial" panose="020B0604020202020204" pitchFamily="34" charset="0"/>
              </a:rPr>
              <a:t> April 2023 and left for US on 29</a:t>
            </a:r>
            <a:r>
              <a:rPr lang="en-IN" sz="2000" baseline="30000" dirty="0">
                <a:latin typeface="Arial" panose="020B0604020202020204" pitchFamily="34" charset="0"/>
                <a:cs typeface="Arial" panose="020B0604020202020204" pitchFamily="34" charset="0"/>
              </a:rPr>
              <a:t>th</a:t>
            </a:r>
            <a:r>
              <a:rPr lang="en-IN" sz="2000" dirty="0">
                <a:latin typeface="Arial" panose="020B0604020202020204" pitchFamily="34" charset="0"/>
                <a:cs typeface="Arial" panose="020B0604020202020204" pitchFamily="34" charset="0"/>
              </a:rPr>
              <a:t> September 2023 hence staying in India for 182 days</a:t>
            </a:r>
          </a:p>
          <a:p>
            <a:r>
              <a:rPr lang="en-IN" sz="2000" dirty="0">
                <a:latin typeface="Arial" panose="020B0604020202020204" pitchFamily="34" charset="0"/>
                <a:cs typeface="Arial" panose="020B0604020202020204" pitchFamily="34" charset="0"/>
              </a:rPr>
              <a:t>In preceding four years he has stayed in India for 300 days.</a:t>
            </a:r>
          </a:p>
          <a:p>
            <a:r>
              <a:rPr lang="en-IN" sz="2000" dirty="0">
                <a:latin typeface="Arial" panose="020B0604020202020204" pitchFamily="34" charset="0"/>
                <a:cs typeface="Arial" panose="020B0604020202020204" pitchFamily="34" charset="0"/>
              </a:rPr>
              <a:t>What is his residential status ?</a:t>
            </a:r>
          </a:p>
          <a:p>
            <a:r>
              <a:rPr lang="en-IN" sz="2000" dirty="0">
                <a:latin typeface="Arial" panose="020B0604020202020204" pitchFamily="34" charset="0"/>
                <a:cs typeface="Arial" panose="020B0604020202020204" pitchFamily="34" charset="0"/>
              </a:rPr>
              <a:t>What if he is a foreign citizen ?</a:t>
            </a:r>
          </a:p>
          <a:p>
            <a:pPr marL="0" indent="0">
              <a:buNone/>
            </a:pPr>
            <a:r>
              <a:rPr lang="en-IN" sz="2000" dirty="0">
                <a:latin typeface="Arial" panose="020B0604020202020204" pitchFamily="34" charset="0"/>
                <a:cs typeface="Arial" panose="020B0604020202020204" pitchFamily="34" charset="0"/>
              </a:rPr>
              <a:t>Answer – Resident in both cases</a:t>
            </a: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833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FCA682-92CC-DE7C-B264-C7FDB577A007}"/>
              </a:ext>
            </a:extLst>
          </p:cNvPr>
          <p:cNvSpPr>
            <a:spLocks noGrp="1"/>
          </p:cNvSpPr>
          <p:nvPr>
            <p:ph type="title"/>
          </p:nvPr>
        </p:nvSpPr>
        <p:spPr>
          <a:xfrm>
            <a:off x="1371599" y="294538"/>
            <a:ext cx="9895951" cy="1033669"/>
          </a:xfrm>
        </p:spPr>
        <p:txBody>
          <a:bodyPr>
            <a:normAutofit/>
          </a:bodyPr>
          <a:lstStyle/>
          <a:p>
            <a:r>
              <a:rPr lang="en-US" sz="4000">
                <a:solidFill>
                  <a:srgbClr val="FFFFFF"/>
                </a:solidFill>
                <a:latin typeface="Arial" panose="020B0604020202020204" pitchFamily="34" charset="0"/>
                <a:cs typeface="Arial" panose="020B0604020202020204" pitchFamily="34" charset="0"/>
              </a:rPr>
              <a:t>Case Study</a:t>
            </a:r>
          </a:p>
        </p:txBody>
      </p:sp>
      <p:sp>
        <p:nvSpPr>
          <p:cNvPr id="3" name="Content Placeholder 2">
            <a:extLst>
              <a:ext uri="{FF2B5EF4-FFF2-40B4-BE49-F238E27FC236}">
                <a16:creationId xmlns:a16="http://schemas.microsoft.com/office/drawing/2014/main" id="{6C11F0E9-193A-9B40-157B-6B8D17287FA2}"/>
              </a:ext>
            </a:extLst>
          </p:cNvPr>
          <p:cNvSpPr>
            <a:spLocks noGrp="1"/>
          </p:cNvSpPr>
          <p:nvPr>
            <p:ph idx="1"/>
          </p:nvPr>
        </p:nvSpPr>
        <p:spPr>
          <a:xfrm>
            <a:off x="1371599" y="2318197"/>
            <a:ext cx="9724031" cy="3683358"/>
          </a:xfrm>
        </p:spPr>
        <p:txBody>
          <a:bodyPr anchor="ctr">
            <a:normAutofit/>
          </a:bodyPr>
          <a:lstStyle/>
          <a:p>
            <a:r>
              <a:rPr lang="en-IN" sz="2000" kern="100" dirty="0">
                <a:effectLst/>
                <a:highlight>
                  <a:srgbClr val="FFFFFF"/>
                </a:highlight>
                <a:latin typeface="Arial" panose="020B0604020202020204" pitchFamily="34" charset="0"/>
                <a:ea typeface="Calibri" panose="020F0502020204030204" pitchFamily="34" charset="0"/>
                <a:cs typeface="Arial" panose="020B0604020202020204" pitchFamily="34" charset="0"/>
              </a:rPr>
              <a:t>Mr. X is Indian citizen and spent 176 days in India during the relevant Tax year and more than 365 days in preceding 4 previous year.</a:t>
            </a:r>
          </a:p>
          <a:p>
            <a:r>
              <a:rPr lang="en-IN" sz="2000" kern="100" dirty="0">
                <a:effectLst/>
                <a:highlight>
                  <a:srgbClr val="FFFFFF"/>
                </a:highlight>
                <a:latin typeface="Arial" panose="020B0604020202020204" pitchFamily="34" charset="0"/>
                <a:ea typeface="Calibri" panose="020F0502020204030204" pitchFamily="34" charset="0"/>
                <a:cs typeface="Arial" panose="020B0604020202020204" pitchFamily="34" charset="0"/>
              </a:rPr>
              <a:t> He went to Mauritius for  employment</a:t>
            </a:r>
          </a:p>
          <a:p>
            <a:r>
              <a:rPr lang="en-IN" sz="2000" kern="100" dirty="0">
                <a:effectLst/>
                <a:highlight>
                  <a:srgbClr val="FFFFFF"/>
                </a:highlight>
                <a:latin typeface="Arial" panose="020B0604020202020204" pitchFamily="34" charset="0"/>
                <a:ea typeface="Calibri" panose="020F0502020204030204" pitchFamily="34" charset="0"/>
                <a:cs typeface="Arial" panose="020B0604020202020204" pitchFamily="34" charset="0"/>
              </a:rPr>
              <a:t>What is his Residential Status? </a:t>
            </a:r>
          </a:p>
          <a:p>
            <a:r>
              <a:rPr lang="en-IN" sz="2000" kern="100" dirty="0">
                <a:highlight>
                  <a:srgbClr val="FFFFFF"/>
                </a:highlight>
                <a:latin typeface="Arial" panose="020B0604020202020204" pitchFamily="34" charset="0"/>
                <a:ea typeface="Calibri" panose="020F0502020204030204" pitchFamily="34" charset="0"/>
                <a:cs typeface="Arial" panose="020B0604020202020204" pitchFamily="34" charset="0"/>
              </a:rPr>
              <a:t>What if He went to Mauritius on occupation permit to stay  and work as an investor and not as an employee, </a:t>
            </a:r>
          </a:p>
          <a:p>
            <a:r>
              <a:rPr lang="en-IN" sz="2000" kern="100" dirty="0">
                <a:effectLst/>
                <a:highlight>
                  <a:srgbClr val="FFFFFF"/>
                </a:highlight>
                <a:latin typeface="Arial" panose="020B0604020202020204" pitchFamily="34" charset="0"/>
                <a:ea typeface="Calibri" panose="020F0502020204030204" pitchFamily="34" charset="0"/>
                <a:cs typeface="Arial" panose="020B0604020202020204" pitchFamily="34" charset="0"/>
              </a:rPr>
              <a:t>Whether self employment can be treated as employment?</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240240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25EACC-CBCA-B53E-8320-FC6F82FF5B7B}"/>
              </a:ext>
            </a:extLst>
          </p:cNvPr>
          <p:cNvSpPr>
            <a:spLocks noGrp="1"/>
          </p:cNvSpPr>
          <p:nvPr>
            <p:ph type="title"/>
          </p:nvPr>
        </p:nvSpPr>
        <p:spPr>
          <a:xfrm>
            <a:off x="1371599" y="294538"/>
            <a:ext cx="9895951" cy="1033669"/>
          </a:xfrm>
        </p:spPr>
        <p:txBody>
          <a:bodyPr>
            <a:normAutofit/>
          </a:bodyPr>
          <a:lstStyle/>
          <a:p>
            <a:r>
              <a:rPr lang="en-US" sz="4000">
                <a:solidFill>
                  <a:srgbClr val="FFFFFF"/>
                </a:solidFill>
                <a:latin typeface="Arial" panose="020B0604020202020204" pitchFamily="34" charset="0"/>
                <a:cs typeface="Arial" panose="020B0604020202020204" pitchFamily="34" charset="0"/>
              </a:rPr>
              <a:t>Case Study - Response</a:t>
            </a:r>
          </a:p>
        </p:txBody>
      </p:sp>
      <p:sp>
        <p:nvSpPr>
          <p:cNvPr id="3" name="Content Placeholder 2">
            <a:extLst>
              <a:ext uri="{FF2B5EF4-FFF2-40B4-BE49-F238E27FC236}">
                <a16:creationId xmlns:a16="http://schemas.microsoft.com/office/drawing/2014/main" id="{5A10F557-8683-943D-B781-D2180022E171}"/>
              </a:ext>
            </a:extLst>
          </p:cNvPr>
          <p:cNvSpPr>
            <a:spLocks noGrp="1"/>
          </p:cNvSpPr>
          <p:nvPr>
            <p:ph idx="1"/>
          </p:nvPr>
        </p:nvSpPr>
        <p:spPr>
          <a:xfrm>
            <a:off x="1371599" y="2318197"/>
            <a:ext cx="9724031" cy="3683358"/>
          </a:xfrm>
        </p:spPr>
        <p:txBody>
          <a:bodyPr anchor="ctr">
            <a:normAutofit/>
          </a:bodyPr>
          <a:lstStyle/>
          <a:p>
            <a:r>
              <a:rPr lang="en-IN" sz="2000" kern="100">
                <a:effectLst/>
                <a:highlight>
                  <a:srgbClr val="FFFFFF"/>
                </a:highlight>
                <a:latin typeface="Arial" panose="020B0604020202020204" pitchFamily="34" charset="0"/>
                <a:ea typeface="Calibri" panose="020F0502020204030204" pitchFamily="34" charset="0"/>
                <a:cs typeface="Arial" panose="020B0604020202020204" pitchFamily="34" charset="0"/>
              </a:rPr>
              <a:t>Similar issue has been decided by Hon’ble Bench of Mumbai Tribunal in case of ACIT vs. Nishant Kanodia (2024) 158 taxmann.com 262</a:t>
            </a:r>
          </a:p>
          <a:p>
            <a:r>
              <a:rPr lang="en-IN" sz="2000" kern="100">
                <a:effectLst/>
                <a:highlight>
                  <a:srgbClr val="FFFFFF"/>
                </a:highlight>
                <a:latin typeface="Arial" panose="020B0604020202020204" pitchFamily="34" charset="0"/>
                <a:ea typeface="Calibri" panose="020F0502020204030204" pitchFamily="34" charset="0"/>
                <a:cs typeface="Arial" panose="020B0604020202020204" pitchFamily="34" charset="0"/>
              </a:rPr>
              <a:t>it was held that no technical meaning can be assigned to the word 'employment' used in the Explanation and thus going abroad for the purpose of employment also means going abroad to take up self-employment like business or profession.  </a:t>
            </a:r>
          </a:p>
          <a:p>
            <a:r>
              <a:rPr lang="en-IN" sz="2000" kern="100">
                <a:effectLst/>
                <a:highlight>
                  <a:srgbClr val="FFFFFF"/>
                </a:highlight>
                <a:latin typeface="Arial" panose="020B0604020202020204" pitchFamily="34" charset="0"/>
                <a:ea typeface="Calibri" panose="020F0502020204030204" pitchFamily="34" charset="0"/>
                <a:cs typeface="Arial" panose="020B0604020202020204" pitchFamily="34" charset="0"/>
              </a:rPr>
              <a:t>Therefore, the assessee was entitled to claim the benefit of the extended period of 182 days.</a:t>
            </a:r>
            <a:endParaRPr lang="en-US" sz="2000" kern="10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74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IN" sz="4000">
                <a:solidFill>
                  <a:srgbClr val="FFFFFF"/>
                </a:solidFill>
                <a:latin typeface="Arial" panose="020B0604020202020204" pitchFamily="34" charset="0"/>
                <a:cs typeface="Arial" panose="020B0604020202020204" pitchFamily="34" charset="0"/>
              </a:rPr>
              <a:t>Deemed Resident :</a:t>
            </a:r>
            <a:endParaRPr lang="en-US" sz="4000">
              <a:solidFill>
                <a:srgbClr val="FFFFFF"/>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371599" y="2318197"/>
            <a:ext cx="9724031" cy="3683358"/>
          </a:xfrm>
        </p:spPr>
        <p:txBody>
          <a:bodyPr anchor="ctr">
            <a:normAutofit/>
          </a:bodyPr>
          <a:lstStyle/>
          <a:p>
            <a:pPr marL="0" lvl="0" indent="0">
              <a:buNone/>
            </a:pPr>
            <a:r>
              <a:rPr lang="en-IN" sz="2000" b="1" dirty="0">
                <a:latin typeface="Arial" panose="020B0604020202020204" pitchFamily="34" charset="0"/>
                <a:cs typeface="Arial" panose="020B0604020202020204" pitchFamily="34" charset="0"/>
              </a:rPr>
              <a:t>Section 6(7) - </a:t>
            </a:r>
            <a:r>
              <a:rPr lang="en-IN" sz="2000" b="1" dirty="0">
                <a:solidFill>
                  <a:schemeClr val="accent1">
                    <a:lumMod val="75000"/>
                  </a:schemeClr>
                </a:solidFill>
                <a:latin typeface="Arial" panose="020B0604020202020204" pitchFamily="34" charset="0"/>
                <a:cs typeface="Arial" panose="020B0604020202020204" pitchFamily="34" charset="0"/>
              </a:rPr>
              <a:t>A citizen of India </a:t>
            </a:r>
            <a:r>
              <a:rPr lang="en-IN" sz="2000" dirty="0">
                <a:latin typeface="Arial" panose="020B0604020202020204" pitchFamily="34" charset="0"/>
                <a:cs typeface="Arial" panose="020B0604020202020204" pitchFamily="34" charset="0"/>
              </a:rPr>
              <a:t>who is not a tax resident in any jurisdiction outside India and has income more than 15  lakhs during such </a:t>
            </a:r>
            <a:r>
              <a:rPr lang="en-IN" sz="2000" dirty="0">
                <a:solidFill>
                  <a:srgbClr val="0070C0"/>
                </a:solidFill>
                <a:latin typeface="Arial" panose="020B0604020202020204" pitchFamily="34" charset="0"/>
                <a:cs typeface="Arial" panose="020B0604020202020204" pitchFamily="34" charset="0"/>
              </a:rPr>
              <a:t>tax </a:t>
            </a:r>
            <a:r>
              <a:rPr lang="en-IN" sz="2000" dirty="0">
                <a:latin typeface="Arial" panose="020B0604020202020204" pitchFamily="34" charset="0"/>
                <a:cs typeface="Arial" panose="020B0604020202020204" pitchFamily="34" charset="0"/>
              </a:rPr>
              <a:t>year </a:t>
            </a:r>
            <a:endParaRPr lang="en-US" sz="2000" dirty="0">
              <a:latin typeface="Arial" panose="020B0604020202020204" pitchFamily="34" charset="0"/>
              <a:cs typeface="Arial" panose="020B0604020202020204" pitchFamily="34" charset="0"/>
            </a:endParaRPr>
          </a:p>
          <a:p>
            <a:r>
              <a:rPr lang="en-IN" sz="2000" dirty="0">
                <a:latin typeface="Arial" panose="020B0604020202020204" pitchFamily="34" charset="0"/>
                <a:cs typeface="Arial" panose="020B0604020202020204" pitchFamily="34" charset="0"/>
              </a:rPr>
              <a:t>That means any Citizen of India staying outside India even for entire year but not resident of any other tax jurisdiction and having income exceeding Rs.15 lacs (other than income from foreign sources) in India will be deemed R but NOR.</a:t>
            </a:r>
          </a:p>
          <a:p>
            <a:r>
              <a:rPr lang="en-IN" sz="2000" dirty="0">
                <a:latin typeface="Arial" panose="020B0604020202020204" pitchFamily="34" charset="0"/>
                <a:cs typeface="Arial" panose="020B0604020202020204" pitchFamily="34" charset="0"/>
              </a:rPr>
              <a:t>The above persons will be deemed to Resident but not ordinarily resident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0182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2B3BF5-ED51-4C60-B1FE-75D7929C0B7A}"/>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Resident Ordinary Resident (ROR)</a:t>
            </a:r>
            <a:endParaRPr lang="en-IN" sz="4000">
              <a:solidFill>
                <a:srgbClr val="FFFFFF"/>
              </a:solidFill>
            </a:endParaRPr>
          </a:p>
        </p:txBody>
      </p:sp>
      <p:graphicFrame>
        <p:nvGraphicFramePr>
          <p:cNvPr id="18" name="Content Placeholder 2">
            <a:extLst>
              <a:ext uri="{FF2B5EF4-FFF2-40B4-BE49-F238E27FC236}">
                <a16:creationId xmlns:a16="http://schemas.microsoft.com/office/drawing/2014/main" id="{21C89E17-AFA1-EF43-EB3B-09D07DFFE6EF}"/>
              </a:ext>
            </a:extLst>
          </p:cNvPr>
          <p:cNvGraphicFramePr>
            <a:graphicFrameLocks noGrp="1"/>
          </p:cNvGraphicFramePr>
          <p:nvPr>
            <p:ph idx="1"/>
            <p:extLst>
              <p:ext uri="{D42A27DB-BD31-4B8C-83A1-F6EECF244321}">
                <p14:modId xmlns:p14="http://schemas.microsoft.com/office/powerpoint/2010/main" val="4186020759"/>
              </p:ext>
            </p:extLst>
          </p:nvPr>
        </p:nvGraphicFramePr>
        <p:xfrm>
          <a:off x="1371599" y="2318197"/>
          <a:ext cx="9724031" cy="3683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3629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6F1D2-7F67-B519-6DC4-ED102FC9115A}"/>
              </a:ext>
            </a:extLst>
          </p:cNvPr>
          <p:cNvSpPr>
            <a:spLocks noGrp="1"/>
          </p:cNvSpPr>
          <p:nvPr>
            <p:ph type="title"/>
          </p:nvPr>
        </p:nvSpPr>
        <p:spPr>
          <a:xfrm>
            <a:off x="1371599" y="294538"/>
            <a:ext cx="9895951" cy="1033669"/>
          </a:xfrm>
        </p:spPr>
        <p:txBody>
          <a:bodyPr>
            <a:normAutofit/>
          </a:bodyPr>
          <a:lstStyle/>
          <a:p>
            <a:r>
              <a:rPr lang="en-IN" sz="3400" dirty="0">
                <a:solidFill>
                  <a:srgbClr val="FFFFFF"/>
                </a:solidFill>
              </a:rPr>
              <a:t>Resident but Not Ordinarily Resident :</a:t>
            </a:r>
          </a:p>
        </p:txBody>
      </p:sp>
      <p:sp>
        <p:nvSpPr>
          <p:cNvPr id="3" name="Content Placeholder 2">
            <a:extLst>
              <a:ext uri="{FF2B5EF4-FFF2-40B4-BE49-F238E27FC236}">
                <a16:creationId xmlns:a16="http://schemas.microsoft.com/office/drawing/2014/main" id="{8F892C50-D106-11E9-6BDF-E49FD738D4BC}"/>
              </a:ext>
            </a:extLst>
          </p:cNvPr>
          <p:cNvSpPr>
            <a:spLocks noGrp="1"/>
          </p:cNvSpPr>
          <p:nvPr>
            <p:ph idx="1"/>
          </p:nvPr>
        </p:nvSpPr>
        <p:spPr>
          <a:xfrm>
            <a:off x="778933" y="1622744"/>
            <a:ext cx="10668000" cy="4940717"/>
          </a:xfrm>
        </p:spPr>
        <p:txBody>
          <a:bodyPr anchor="ctr">
            <a:normAutofit/>
          </a:bodyPr>
          <a:lstStyle/>
          <a:p>
            <a:pPr marL="50800" indent="0"/>
            <a:r>
              <a:rPr lang="en-IN" dirty="0"/>
              <a:t>6(13):  A person is not ordinarily resident in India in any tax year, if that person is </a:t>
            </a:r>
            <a:r>
              <a:rPr lang="en-IN" sz="2000" dirty="0">
                <a:latin typeface="Arial" panose="020B0604020202020204" pitchFamily="34" charset="0"/>
                <a:cs typeface="Arial" panose="020B0604020202020204" pitchFamily="34" charset="0"/>
              </a:rPr>
              <a:t>:</a:t>
            </a:r>
          </a:p>
          <a:p>
            <a:pPr marL="50800" indent="185738"/>
            <a:r>
              <a:rPr lang="en-IN" sz="2000" dirty="0">
                <a:latin typeface="Arial" panose="020B0604020202020204" pitchFamily="34" charset="0"/>
                <a:cs typeface="Arial" panose="020B0604020202020204" pitchFamily="34" charset="0"/>
              </a:rPr>
              <a:t>(a) An </a:t>
            </a:r>
            <a:r>
              <a:rPr lang="en-IN" sz="2000" dirty="0">
                <a:solidFill>
                  <a:schemeClr val="accent1"/>
                </a:solidFill>
                <a:latin typeface="Arial" panose="020B0604020202020204" pitchFamily="34" charset="0"/>
                <a:cs typeface="Arial" panose="020B0604020202020204" pitchFamily="34" charset="0"/>
              </a:rPr>
              <a:t>Individual</a:t>
            </a:r>
            <a:r>
              <a:rPr lang="en-IN" sz="2000" dirty="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p>
            <a:pPr marL="50800" indent="185738">
              <a:buNone/>
            </a:pPr>
            <a:r>
              <a:rPr lang="en-IN" sz="2000" dirty="0">
                <a:latin typeface="Arial" panose="020B0604020202020204" pitchFamily="34" charset="0"/>
                <a:cs typeface="Arial" panose="020B0604020202020204" pitchFamily="34" charset="0"/>
              </a:rPr>
              <a:t>    (</a:t>
            </a:r>
            <a:r>
              <a:rPr lang="en-IN" sz="2000" dirty="0" err="1">
                <a:latin typeface="Arial" panose="020B0604020202020204" pitchFamily="34" charset="0"/>
                <a:cs typeface="Arial" panose="020B0604020202020204" pitchFamily="34" charset="0"/>
              </a:rPr>
              <a:t>i</a:t>
            </a:r>
            <a:r>
              <a:rPr lang="en-IN" sz="2000" dirty="0">
                <a:latin typeface="Arial" panose="020B0604020202020204" pitchFamily="34" charset="0"/>
                <a:cs typeface="Arial" panose="020B0604020202020204" pitchFamily="34" charset="0"/>
              </a:rPr>
              <a:t>)	who is non resident in 9 out of 10 tax years preceding that year. </a:t>
            </a:r>
            <a:endParaRPr lang="en-US" sz="2000" dirty="0">
              <a:latin typeface="Arial" panose="020B0604020202020204" pitchFamily="34" charset="0"/>
              <a:cs typeface="Arial" panose="020B0604020202020204" pitchFamily="34" charset="0"/>
            </a:endParaRPr>
          </a:p>
          <a:p>
            <a:pPr marL="50800" indent="185738">
              <a:buNone/>
            </a:pPr>
            <a:r>
              <a:rPr lang="en-US" sz="2000" dirty="0">
                <a:latin typeface="Arial" panose="020B0604020202020204" pitchFamily="34" charset="0"/>
                <a:cs typeface="Arial" panose="020B0604020202020204" pitchFamily="34" charset="0"/>
              </a:rPr>
              <a:t>    (ii)	</a:t>
            </a:r>
            <a:r>
              <a:rPr lang="en-IN" sz="2000" dirty="0">
                <a:latin typeface="Arial" panose="020B0604020202020204" pitchFamily="34" charset="0"/>
                <a:cs typeface="Arial" panose="020B0604020202020204" pitchFamily="34" charset="0"/>
              </a:rPr>
              <a:t>Who stays in India for 729  days </a:t>
            </a:r>
            <a:r>
              <a:rPr lang="en-US" sz="2000" dirty="0">
                <a:latin typeface="Arial" panose="020B0604020202020204" pitchFamily="34" charset="0"/>
                <a:cs typeface="Arial" panose="020B0604020202020204" pitchFamily="34" charset="0"/>
              </a:rPr>
              <a:t>or less in seven tax years preceding that 	year</a:t>
            </a:r>
            <a:r>
              <a:rPr lang="en-IN" sz="2000" dirty="0">
                <a:latin typeface="Arial" panose="020B0604020202020204" pitchFamily="34" charset="0"/>
                <a:cs typeface="Arial" panose="020B0604020202020204" pitchFamily="34" charset="0"/>
              </a:rPr>
              <a:t>.</a:t>
            </a:r>
          </a:p>
          <a:p>
            <a:pPr marL="50800" indent="185738">
              <a:buNone/>
            </a:pPr>
            <a:r>
              <a:rPr lang="en-IN" sz="2000" dirty="0">
                <a:latin typeface="Arial" panose="020B0604020202020204" pitchFamily="34" charset="0"/>
                <a:cs typeface="Arial" panose="020B0604020202020204" pitchFamily="34" charset="0"/>
              </a:rPr>
              <a:t>OR</a:t>
            </a:r>
          </a:p>
          <a:p>
            <a:pPr marL="50800" indent="185738">
              <a:buNone/>
            </a:pPr>
            <a:r>
              <a:rPr lang="en-US" sz="2000" dirty="0">
                <a:latin typeface="Arial" panose="020B0604020202020204" pitchFamily="34" charset="0"/>
                <a:cs typeface="Arial" panose="020B0604020202020204" pitchFamily="34" charset="0"/>
              </a:rPr>
              <a:t>    (b)     </a:t>
            </a:r>
            <a:r>
              <a:rPr lang="en-IN" sz="2000" dirty="0">
                <a:solidFill>
                  <a:schemeClr val="accent1"/>
                </a:solidFill>
                <a:latin typeface="Arial" panose="020B0604020202020204" pitchFamily="34" charset="0"/>
                <a:cs typeface="Arial" panose="020B0604020202020204" pitchFamily="34" charset="0"/>
              </a:rPr>
              <a:t>A Citizen of India or Person of Indian Origin</a:t>
            </a:r>
            <a:r>
              <a:rPr lang="en-IN" sz="2000" dirty="0">
                <a:latin typeface="Arial" panose="020B0604020202020204" pitchFamily="34" charset="0"/>
                <a:cs typeface="Arial" panose="020B0604020202020204" pitchFamily="34" charset="0"/>
              </a:rPr>
              <a:t>  who has income from Indian  	Source of exceeding Rs.15  lacs  during the tax year and stays in India for 120 days 	but less than 182 days in that tax year.( so if he stays in India for 120 days or more and 365 days of more in last 4 years then RNOR)</a:t>
            </a:r>
          </a:p>
          <a:p>
            <a:pPr marL="50800" indent="185738">
              <a:buNone/>
            </a:pPr>
            <a:r>
              <a:rPr lang="en-IN" sz="2000" dirty="0">
                <a:latin typeface="Arial" panose="020B0604020202020204" pitchFamily="34" charset="0"/>
                <a:cs typeface="Arial" panose="020B0604020202020204" pitchFamily="34" charset="0"/>
              </a:rPr>
              <a:t>OR</a:t>
            </a:r>
          </a:p>
          <a:p>
            <a:pPr marL="50800" indent="185738">
              <a:buNone/>
            </a:pPr>
            <a:r>
              <a:rPr lang="en-IN" sz="2000" dirty="0">
                <a:latin typeface="Arial" panose="020B0604020202020204" pitchFamily="34" charset="0"/>
                <a:cs typeface="Arial" panose="020B0604020202020204" pitchFamily="34" charset="0"/>
              </a:rPr>
              <a:t>     (c ). </a:t>
            </a:r>
            <a:r>
              <a:rPr lang="en-IN" sz="2100" dirty="0">
                <a:latin typeface="Arial" panose="020B0604020202020204" pitchFamily="34" charset="0"/>
                <a:cs typeface="Arial" panose="020B0604020202020204" pitchFamily="34" charset="0"/>
              </a:rPr>
              <a:t>a </a:t>
            </a:r>
            <a:r>
              <a:rPr lang="en-IN" sz="2100" dirty="0">
                <a:solidFill>
                  <a:schemeClr val="accent1"/>
                </a:solidFill>
                <a:latin typeface="Arial" panose="020B0604020202020204" pitchFamily="34" charset="0"/>
                <a:cs typeface="Arial" panose="020B0604020202020204" pitchFamily="34" charset="0"/>
              </a:rPr>
              <a:t>citizen of India </a:t>
            </a:r>
            <a:r>
              <a:rPr lang="en-IN" sz="2100" dirty="0">
                <a:latin typeface="Arial" panose="020B0604020202020204" pitchFamily="34" charset="0"/>
                <a:cs typeface="Arial" panose="020B0604020202020204" pitchFamily="34" charset="0"/>
              </a:rPr>
              <a:t>who is deemed to be resident in India under sub-section (7).</a:t>
            </a:r>
          </a:p>
        </p:txBody>
      </p:sp>
    </p:spTree>
    <p:extLst>
      <p:ext uri="{BB962C8B-B14F-4D97-AF65-F5344CB8AC3E}">
        <p14:creationId xmlns:p14="http://schemas.microsoft.com/office/powerpoint/2010/main" val="3617843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878FED1-CB61-6FB6-CF6F-9B1A478C14EE}"/>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understanding a Case study</a:t>
            </a:r>
            <a:endParaRPr lang="en-IN" sz="4000">
              <a:solidFill>
                <a:srgbClr val="FFFFFF"/>
              </a:solidFill>
            </a:endParaRPr>
          </a:p>
        </p:txBody>
      </p:sp>
      <p:sp>
        <p:nvSpPr>
          <p:cNvPr id="3" name="Content Placeholder 2">
            <a:extLst>
              <a:ext uri="{FF2B5EF4-FFF2-40B4-BE49-F238E27FC236}">
                <a16:creationId xmlns:a16="http://schemas.microsoft.com/office/drawing/2014/main" id="{8C6FB1BF-3290-1E8E-9D67-E9165ADBECDE}"/>
              </a:ext>
            </a:extLst>
          </p:cNvPr>
          <p:cNvSpPr>
            <a:spLocks noGrp="1"/>
          </p:cNvSpPr>
          <p:nvPr>
            <p:ph idx="1"/>
          </p:nvPr>
        </p:nvSpPr>
        <p:spPr>
          <a:xfrm>
            <a:off x="6503158" y="649480"/>
            <a:ext cx="4862447" cy="5546047"/>
          </a:xfrm>
        </p:spPr>
        <p:txBody>
          <a:bodyPr anchor="ctr">
            <a:normAutofit/>
          </a:bodyPr>
          <a:lstStyle/>
          <a:p>
            <a:pPr marL="0" indent="0">
              <a:buNone/>
            </a:pPr>
            <a:r>
              <a:rPr lang="en-IN" sz="2000"/>
              <a:t>what if A Citizen of India or Person of Indian Origin who has income from Indian Source of exceeding Rs.15 lacs during the tax year and stays in India for 185 days that tax year.</a:t>
            </a:r>
          </a:p>
          <a:p>
            <a:r>
              <a:rPr lang="en-IN" sz="2000" b="1"/>
              <a:t>Step 1:</a:t>
            </a:r>
            <a:r>
              <a:rPr lang="en-IN" sz="2000"/>
              <a:t> Apply Section 6(2)(a)</a:t>
            </a:r>
          </a:p>
          <a:p>
            <a:pPr lvl="0"/>
            <a:r>
              <a:rPr lang="en-IN" sz="2000"/>
              <a:t>Stay in India </a:t>
            </a:r>
            <a:r>
              <a:rPr lang="en-IN" sz="2000" b="1"/>
              <a:t>182 days or more</a:t>
            </a:r>
            <a:r>
              <a:rPr lang="en-IN" sz="2000"/>
              <a:t>? ✔ </a:t>
            </a:r>
            <a:r>
              <a:rPr lang="en-IN" sz="2000" b="1"/>
              <a:t>Yes (185 days)</a:t>
            </a:r>
            <a:r>
              <a:rPr lang="en-IN" sz="2000"/>
              <a:t> </a:t>
            </a:r>
          </a:p>
          <a:p>
            <a:r>
              <a:rPr lang="en-IN" sz="2000"/>
              <a:t>Therefore, </a:t>
            </a:r>
            <a:r>
              <a:rPr lang="en-IN" sz="2000" b="1"/>
              <a:t>he is a Resident</a:t>
            </a:r>
            <a:r>
              <a:rPr lang="en-IN" sz="2000"/>
              <a:t>.</a:t>
            </a:r>
          </a:p>
          <a:p>
            <a:r>
              <a:rPr lang="en-IN" sz="2000"/>
              <a:t>There is </a:t>
            </a:r>
            <a:r>
              <a:rPr lang="en-IN" sz="2000" b="1"/>
              <a:t>no need to apply</a:t>
            </a:r>
            <a:r>
              <a:rPr lang="en-IN" sz="2000"/>
              <a:t>:</a:t>
            </a:r>
          </a:p>
          <a:p>
            <a:pPr lvl="0"/>
            <a:r>
              <a:rPr lang="en-IN" sz="2000"/>
              <a:t>Section 6(2)(b) </a:t>
            </a:r>
          </a:p>
          <a:p>
            <a:pPr lvl="0"/>
            <a:r>
              <a:rPr lang="en-IN" sz="2000"/>
              <a:t>Section 6(5) (120-day rule) </a:t>
            </a:r>
          </a:p>
          <a:p>
            <a:r>
              <a:rPr lang="en-IN" sz="2000"/>
              <a:t>because the 182-day test itself has already been satisfied.</a:t>
            </a:r>
          </a:p>
          <a:p>
            <a:pPr marL="0" indent="0">
              <a:buNone/>
            </a:pPr>
            <a:endParaRPr lang="en-IN" sz="2000"/>
          </a:p>
        </p:txBody>
      </p:sp>
    </p:spTree>
    <p:extLst>
      <p:ext uri="{BB962C8B-B14F-4D97-AF65-F5344CB8AC3E}">
        <p14:creationId xmlns:p14="http://schemas.microsoft.com/office/powerpoint/2010/main" val="2490328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27CC4C4-39ED-9142-0136-B546DB8628EB}"/>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understanding a case study</a:t>
            </a:r>
            <a:endParaRPr lang="en-IN" sz="4000">
              <a:solidFill>
                <a:srgbClr val="FFFFFF"/>
              </a:solidFill>
            </a:endParaRPr>
          </a:p>
        </p:txBody>
      </p:sp>
      <p:sp>
        <p:nvSpPr>
          <p:cNvPr id="3" name="Content Placeholder 2">
            <a:extLst>
              <a:ext uri="{FF2B5EF4-FFF2-40B4-BE49-F238E27FC236}">
                <a16:creationId xmlns:a16="http://schemas.microsoft.com/office/drawing/2014/main" id="{C0BA4E86-4F78-24C9-9042-9C1442FA1A7B}"/>
              </a:ext>
            </a:extLst>
          </p:cNvPr>
          <p:cNvSpPr>
            <a:spLocks noGrp="1"/>
          </p:cNvSpPr>
          <p:nvPr>
            <p:ph idx="1"/>
          </p:nvPr>
        </p:nvSpPr>
        <p:spPr>
          <a:xfrm>
            <a:off x="6503158" y="649480"/>
            <a:ext cx="4862447" cy="5546047"/>
          </a:xfrm>
        </p:spPr>
        <p:txBody>
          <a:bodyPr anchor="ctr">
            <a:normAutofit/>
          </a:bodyPr>
          <a:lstStyle/>
          <a:p>
            <a:pPr marL="0" indent="0">
              <a:buNone/>
            </a:pPr>
            <a:r>
              <a:rPr lang="en-IN" sz="1700" b="1"/>
              <a:t>Step 2: ROR or RNOR?</a:t>
            </a:r>
          </a:p>
          <a:p>
            <a:pPr marL="0" indent="0">
              <a:buNone/>
            </a:pPr>
            <a:r>
              <a:rPr lang="en-IN" sz="1700"/>
              <a:t>Now apply </a:t>
            </a:r>
            <a:r>
              <a:rPr lang="en-IN" sz="1700" b="1"/>
              <a:t>Section 6(13)</a:t>
            </a:r>
            <a:r>
              <a:rPr lang="en-IN" sz="1700"/>
              <a:t>.</a:t>
            </a:r>
          </a:p>
          <a:p>
            <a:pPr marL="0" indent="0">
              <a:buNone/>
            </a:pPr>
            <a:r>
              <a:rPr lang="en-IN" sz="1700"/>
              <a:t>Does </a:t>
            </a:r>
            <a:r>
              <a:rPr lang="en-IN" sz="1700" b="1"/>
              <a:t>Section 6(13)(b)</a:t>
            </a:r>
            <a:r>
              <a:rPr lang="en-IN" sz="1700"/>
              <a:t> apply?</a:t>
            </a:r>
          </a:p>
          <a:p>
            <a:pPr marL="0" indent="0">
              <a:buNone/>
            </a:pPr>
            <a:r>
              <a:rPr lang="en-IN" sz="1700"/>
              <a:t>No. Why?</a:t>
            </a:r>
          </a:p>
          <a:p>
            <a:pPr marL="0" indent="0">
              <a:buNone/>
            </a:pPr>
            <a:r>
              <a:rPr lang="en-IN" sz="1700"/>
              <a:t>Because Section 6(13)(b) applies only where the individual has been in India:</a:t>
            </a:r>
          </a:p>
          <a:p>
            <a:pPr marL="0" indent="0">
              <a:buNone/>
            </a:pPr>
            <a:r>
              <a:rPr lang="en-IN" sz="1700" b="1"/>
              <a:t>120 days or more but less than 182 days.</a:t>
            </a:r>
            <a:endParaRPr lang="en-IN" sz="1700"/>
          </a:p>
          <a:p>
            <a:pPr marL="0" indent="0">
              <a:buNone/>
            </a:pPr>
            <a:r>
              <a:rPr lang="en-IN" sz="1700"/>
              <a:t>Here, the stay is </a:t>
            </a:r>
            <a:r>
              <a:rPr lang="en-IN" sz="1700" b="1"/>
              <a:t>185 days</a:t>
            </a:r>
            <a:r>
              <a:rPr lang="en-IN" sz="1700"/>
              <a:t>, so Section 6(13)(b) does </a:t>
            </a:r>
            <a:r>
              <a:rPr lang="en-IN" sz="1700" b="1"/>
              <a:t>not</a:t>
            </a:r>
            <a:r>
              <a:rPr lang="en-IN" sz="1700"/>
              <a:t> apply.</a:t>
            </a:r>
          </a:p>
          <a:p>
            <a:pPr marL="0" indent="0">
              <a:buNone/>
            </a:pPr>
            <a:r>
              <a:rPr lang="en-IN" sz="1700"/>
              <a:t>Therefore, you examine only </a:t>
            </a:r>
            <a:r>
              <a:rPr lang="en-IN" sz="1700" b="1"/>
              <a:t>Section 6(13)(a)</a:t>
            </a:r>
            <a:r>
              <a:rPr lang="en-IN" sz="1700"/>
              <a:t>:</a:t>
            </a:r>
          </a:p>
          <a:p>
            <a:pPr marL="0" lvl="0" indent="0">
              <a:buNone/>
            </a:pPr>
            <a:r>
              <a:rPr lang="en-IN" sz="1700"/>
              <a:t>Was he non-resident in 9 out of the 10 preceding tax years? </a:t>
            </a:r>
            <a:r>
              <a:rPr lang="en-IN" sz="1700" b="1"/>
              <a:t>OR</a:t>
            </a:r>
            <a:r>
              <a:rPr lang="en-IN" sz="1700"/>
              <a:t> </a:t>
            </a:r>
          </a:p>
          <a:p>
            <a:pPr marL="0" lvl="0" indent="0">
              <a:buNone/>
            </a:pPr>
            <a:r>
              <a:rPr lang="en-IN" sz="1700"/>
              <a:t>Was his stay in India 729 days or less during the preceding 7 tax years? </a:t>
            </a:r>
          </a:p>
          <a:p>
            <a:pPr lvl="0"/>
            <a:r>
              <a:rPr lang="en-IN" sz="1700" b="1"/>
              <a:t>If Yes</a:t>
            </a:r>
            <a:r>
              <a:rPr lang="en-IN" sz="1700"/>
              <a:t> → RNOR </a:t>
            </a:r>
          </a:p>
          <a:p>
            <a:pPr lvl="0"/>
            <a:r>
              <a:rPr lang="en-IN" sz="1700" b="1"/>
              <a:t>If No</a:t>
            </a:r>
            <a:r>
              <a:rPr lang="en-IN" sz="1700"/>
              <a:t> → ROR</a:t>
            </a:r>
          </a:p>
          <a:p>
            <a:endParaRPr lang="en-IN" sz="1700"/>
          </a:p>
        </p:txBody>
      </p:sp>
    </p:spTree>
    <p:extLst>
      <p:ext uri="{BB962C8B-B14F-4D97-AF65-F5344CB8AC3E}">
        <p14:creationId xmlns:p14="http://schemas.microsoft.com/office/powerpoint/2010/main" val="101714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FA4247-FA45-4DA7-A95E-7D49836F1741}"/>
              </a:ext>
            </a:extLst>
          </p:cNvPr>
          <p:cNvSpPr>
            <a:spLocks noGrp="1"/>
          </p:cNvSpPr>
          <p:nvPr>
            <p:ph type="title"/>
          </p:nvPr>
        </p:nvSpPr>
        <p:spPr>
          <a:xfrm>
            <a:off x="5297762" y="329184"/>
            <a:ext cx="6251110" cy="1783080"/>
          </a:xfrm>
        </p:spPr>
        <p:txBody>
          <a:bodyPr anchor="b">
            <a:normAutofit/>
          </a:bodyPr>
          <a:lstStyle/>
          <a:p>
            <a:r>
              <a:rPr lang="en-US" sz="5400"/>
              <a:t>Topics</a:t>
            </a:r>
            <a:endParaRPr lang="en-IN" sz="5400" dirty="0"/>
          </a:p>
        </p:txBody>
      </p:sp>
      <p:pic>
        <p:nvPicPr>
          <p:cNvPr id="5" name="Picture 4" descr="Books on a shelf">
            <a:extLst>
              <a:ext uri="{FF2B5EF4-FFF2-40B4-BE49-F238E27FC236}">
                <a16:creationId xmlns:a16="http://schemas.microsoft.com/office/drawing/2014/main" id="{3E208AC2-31EA-EE10-4603-4A3B8627352A}"/>
              </a:ext>
            </a:extLst>
          </p:cNvPr>
          <p:cNvPicPr>
            <a:picLocks noChangeAspect="1"/>
          </p:cNvPicPr>
          <p:nvPr/>
        </p:nvPicPr>
        <p:blipFill>
          <a:blip r:embed="rId2"/>
          <a:srcRect l="29088" r="25580"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7162086-6D9A-261D-8C32-2A44D7B16755}"/>
              </a:ext>
            </a:extLst>
          </p:cNvPr>
          <p:cNvSpPr>
            <a:spLocks noGrp="1"/>
          </p:cNvSpPr>
          <p:nvPr>
            <p:ph idx="1"/>
          </p:nvPr>
        </p:nvSpPr>
        <p:spPr>
          <a:xfrm>
            <a:off x="5297762" y="2706624"/>
            <a:ext cx="6251110" cy="3483864"/>
          </a:xfrm>
        </p:spPr>
        <p:txBody>
          <a:bodyPr>
            <a:normAutofit/>
          </a:bodyPr>
          <a:lstStyle/>
          <a:p>
            <a:endParaRPr lang="en-US" sz="2200"/>
          </a:p>
          <a:p>
            <a:r>
              <a:rPr lang="en-US" sz="3200"/>
              <a:t>Taxation for Non - resident Individuals. </a:t>
            </a:r>
          </a:p>
          <a:p>
            <a:r>
              <a:rPr lang="en-US" sz="3200"/>
              <a:t>Foreign Income and disclosure.</a:t>
            </a:r>
            <a:endParaRPr lang="en-IN" sz="3200" dirty="0"/>
          </a:p>
        </p:txBody>
      </p:sp>
    </p:spTree>
    <p:extLst>
      <p:ext uri="{BB962C8B-B14F-4D97-AF65-F5344CB8AC3E}">
        <p14:creationId xmlns:p14="http://schemas.microsoft.com/office/powerpoint/2010/main" val="207813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6450A-EB7A-4A67-8F31-872F0BB678A4}"/>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Case Study</a:t>
            </a:r>
            <a:endParaRPr lang="en-IN" sz="4000">
              <a:solidFill>
                <a:srgbClr val="FFFFFF"/>
              </a:solidFill>
            </a:endParaRPr>
          </a:p>
        </p:txBody>
      </p:sp>
      <p:sp>
        <p:nvSpPr>
          <p:cNvPr id="4" name="Rectangle 1">
            <a:extLst>
              <a:ext uri="{FF2B5EF4-FFF2-40B4-BE49-F238E27FC236}">
                <a16:creationId xmlns:a16="http://schemas.microsoft.com/office/drawing/2014/main" id="{AA83C91E-D90F-488C-804D-ED8F5C27B3C6}"/>
              </a:ext>
            </a:extLst>
          </p:cNvPr>
          <p:cNvSpPr>
            <a:spLocks noGrp="1" noChangeArrowheads="1"/>
          </p:cNvSpPr>
          <p:nvPr>
            <p:ph idx="1"/>
          </p:nvPr>
        </p:nvSpPr>
        <p:spPr bwMode="auto">
          <a:xfrm>
            <a:off x="1185333" y="1590740"/>
            <a:ext cx="10082217" cy="497272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sz="2000" i="0" u="none" strike="noStrike" cap="none" normalizeH="0" baseline="0" dirty="0">
                <a:ln>
                  <a:noFill/>
                </a:ln>
                <a:effectLst/>
                <a:latin typeface="Arial" panose="020B0604020202020204" pitchFamily="34" charset="0"/>
                <a:cs typeface="Arial" panose="020B0604020202020204" pitchFamily="34" charset="0"/>
              </a:rPr>
              <a:t>Mr. Sameer is an Indian citizen, working in </a:t>
            </a:r>
            <a:r>
              <a:rPr lang="en-US" altLang="en-US" sz="2000" dirty="0">
                <a:latin typeface="Arial" panose="020B0604020202020204" pitchFamily="34" charset="0"/>
                <a:cs typeface="Arial" panose="020B0604020202020204" pitchFamily="34" charset="0"/>
              </a:rPr>
              <a:t>Kuwait</a:t>
            </a:r>
            <a:r>
              <a:rPr kumimoji="0" lang="en-US" altLang="en-US" sz="2000" i="0" u="none" strike="noStrike" cap="none" normalizeH="0" baseline="0" dirty="0">
                <a:ln>
                  <a:noFill/>
                </a:ln>
                <a:effectLst/>
                <a:latin typeface="Arial" panose="020B0604020202020204" pitchFamily="34" charset="0"/>
                <a:cs typeface="Arial" panose="020B0604020202020204" pitchFamily="34" charset="0"/>
              </a:rPr>
              <a:t> for over 10 years. He is not liable to tax in any other country due to </a:t>
            </a:r>
            <a:r>
              <a:rPr lang="en-US" altLang="en-US" sz="2000" dirty="0">
                <a:latin typeface="Arial" panose="020B0604020202020204" pitchFamily="34" charset="0"/>
                <a:cs typeface="Arial" panose="020B0604020202020204" pitchFamily="34" charset="0"/>
              </a:rPr>
              <a:t>Kuwait</a:t>
            </a:r>
            <a:r>
              <a:rPr kumimoji="0" lang="en-US" altLang="en-US" sz="2000" i="0" u="none" strike="noStrike" cap="none" normalizeH="0" baseline="0" dirty="0">
                <a:ln>
                  <a:noFill/>
                </a:ln>
                <a:effectLst/>
                <a:latin typeface="Arial" panose="020B0604020202020204" pitchFamily="34" charset="0"/>
                <a:cs typeface="Arial" panose="020B0604020202020204" pitchFamily="34" charset="0"/>
              </a:rPr>
              <a:t>'s zero income tax policy. During FY 2024–25, he visits India for 130 days. His total Indian income (interest, rent, etc.) is ₹22,00,000. His global income (including foreign salary): ₹80,00,000.</a:t>
            </a:r>
          </a:p>
          <a:p>
            <a:pPr marL="0" marR="0" lvl="0" indent="0" defTabSz="914400" rtl="0" eaLnBrk="0" fontAlgn="base" latinLnBrk="0" hangingPunct="0">
              <a:spcBef>
                <a:spcPct val="0"/>
              </a:spcBef>
              <a:spcAft>
                <a:spcPts val="600"/>
              </a:spcAft>
              <a:buClrTx/>
              <a:buSzTx/>
              <a:buFontTx/>
              <a:buChar char="•"/>
              <a:tabLst/>
            </a:pPr>
            <a:endParaRPr lang="en-US" altLang="en-US" sz="2000" dirty="0">
              <a:latin typeface="Arial" panose="020B06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lang="en-US" altLang="en-US" sz="2000" dirty="0">
                <a:latin typeface="Arial" panose="020B0604020202020204" pitchFamily="34" charset="0"/>
                <a:cs typeface="Arial" panose="020B0604020202020204" pitchFamily="34" charset="0"/>
              </a:rPr>
              <a:t>What is his residential status in both the following cases ?: </a:t>
            </a:r>
          </a:p>
          <a:p>
            <a:pPr marL="0" marR="0" lvl="0" indent="0" defTabSz="914400" rtl="0" eaLnBrk="0" fontAlgn="base" latinLnBrk="0" hangingPunct="0">
              <a:spcBef>
                <a:spcPct val="0"/>
              </a:spcBef>
              <a:spcAft>
                <a:spcPts val="600"/>
              </a:spcAft>
              <a:buClrTx/>
              <a:buSzTx/>
              <a:buFontTx/>
              <a:buChar char="•"/>
              <a:tabLst/>
            </a:pPr>
            <a:endParaRPr lang="en-US" altLang="en-US" sz="2000" dirty="0">
              <a:latin typeface="Arial" panose="020B06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lang="en-US" altLang="en-US" sz="2000" dirty="0">
                <a:latin typeface="Arial" panose="020B0604020202020204" pitchFamily="34" charset="0"/>
                <a:cs typeface="Arial" panose="020B0604020202020204" pitchFamily="34" charset="0"/>
              </a:rPr>
              <a:t>Condition 1: He has stayed in India for more than 365 days in the last 4 years.</a:t>
            </a:r>
          </a:p>
          <a:p>
            <a:pPr marL="0" lvl="0" indent="0" eaLnBrk="0" fontAlgn="base" hangingPunct="0">
              <a:spcBef>
                <a:spcPct val="0"/>
              </a:spcBef>
              <a:spcAft>
                <a:spcPts val="600"/>
              </a:spcAft>
              <a:buFontTx/>
              <a:buChar char="•"/>
            </a:pPr>
            <a:r>
              <a:rPr kumimoji="0" lang="en-US" altLang="en-US" sz="2000" i="0" u="none" strike="noStrike" cap="none" normalizeH="0" baseline="0" dirty="0">
                <a:ln>
                  <a:noFill/>
                </a:ln>
                <a:effectLst/>
                <a:latin typeface="Arial" panose="020B0604020202020204" pitchFamily="34" charset="0"/>
                <a:cs typeface="Arial" panose="020B0604020202020204" pitchFamily="34" charset="0"/>
              </a:rPr>
              <a:t>Condition 2: </a:t>
            </a:r>
            <a:r>
              <a:rPr lang="en-US" altLang="en-US" sz="2000" dirty="0">
                <a:latin typeface="Arial" panose="020B0604020202020204" pitchFamily="34" charset="0"/>
                <a:cs typeface="Arial" panose="020B0604020202020204" pitchFamily="34" charset="0"/>
              </a:rPr>
              <a:t>He has not stayed in India for more than 365 days in the last 4 years.</a:t>
            </a:r>
          </a:p>
          <a:p>
            <a:pPr marL="0" lvl="0" indent="0" eaLnBrk="0" fontAlgn="base" hangingPunct="0">
              <a:spcBef>
                <a:spcPct val="0"/>
              </a:spcBef>
              <a:spcAft>
                <a:spcPts val="600"/>
              </a:spcAft>
              <a:buFontTx/>
              <a:buChar char="•"/>
            </a:pPr>
            <a:r>
              <a:rPr kumimoji="0" lang="en-US" altLang="en-US" sz="2000" i="0" u="none" strike="noStrike" cap="none" normalizeH="0" baseline="0" dirty="0">
                <a:ln>
                  <a:noFill/>
                </a:ln>
                <a:effectLst/>
                <a:latin typeface="Arial" panose="020B0604020202020204" pitchFamily="34" charset="0"/>
                <a:cs typeface="Arial" panose="020B0604020202020204" pitchFamily="34" charset="0"/>
              </a:rPr>
              <a:t>Question 3: Which income will be taxable in India in both the</a:t>
            </a:r>
            <a:r>
              <a:rPr kumimoji="0" lang="en-US" altLang="en-US" sz="2000" i="0" u="none" strike="noStrike" cap="none" normalizeH="0" dirty="0">
                <a:ln>
                  <a:noFill/>
                </a:ln>
                <a:effectLst/>
                <a:latin typeface="Arial" panose="020B0604020202020204" pitchFamily="34" charset="0"/>
                <a:cs typeface="Arial" panose="020B0604020202020204" pitchFamily="34" charset="0"/>
              </a:rPr>
              <a:t> cases</a:t>
            </a:r>
            <a:endParaRPr kumimoji="0" lang="en-US" altLang="en-US" sz="2000" i="0" u="none" strike="noStrike" cap="none" normalizeH="0" baseline="0" dirty="0">
              <a:ln>
                <a:noFill/>
              </a:ln>
              <a:effectLst/>
              <a:latin typeface="Arial" panose="020B06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endParaRPr kumimoji="0" lang="en-US" altLang="en-US" sz="1700" i="0" u="none" strike="noStrike" cap="none" normalizeH="0" baseline="0" dirty="0">
              <a:ln>
                <a:noFill/>
              </a:ln>
              <a:effectLst/>
              <a:latin typeface="Arial" panose="020B06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endParaRPr kumimoji="0" lang="en-US" altLang="en-US" sz="1700" i="0" u="none" strike="noStrike" cap="none" normalizeH="0" baseline="0" dirty="0">
              <a:ln>
                <a:noFill/>
              </a:ln>
              <a:effectLst/>
              <a:latin typeface="Arial" panose="020B06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r>
              <a:rPr lang="en-US" sz="1700" dirty="0">
                <a:latin typeface="Arial" panose="020B0604020202020204" pitchFamily="34" charset="0"/>
                <a:cs typeface="Arial" panose="020B0604020202020204" pitchFamily="34" charset="0"/>
              </a:rPr>
              <a:t>.</a:t>
            </a:r>
            <a:endParaRPr kumimoji="0" lang="en-US" altLang="en-US" sz="1700" i="0" u="none" strike="noStrike" cap="none" normalizeH="0" baseline="0" dirty="0">
              <a:ln>
                <a:noFill/>
              </a:ln>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367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500"/>
                                        <p:tgtEl>
                                          <p:spTgt spid="4">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4">
                                            <p:txEl>
                                              <p:pRg st="9" end="9"/>
                                            </p:txEl>
                                          </p:spTgt>
                                        </p:tgtEl>
                                        <p:attrNameLst>
                                          <p:attrName>style.visibility</p:attrName>
                                        </p:attrNameLst>
                                      </p:cBhvr>
                                      <p:to>
                                        <p:strVal val="visible"/>
                                      </p:to>
                                    </p:set>
                                    <p:anim calcmode="lin" valueType="num">
                                      <p:cBhvr additive="base">
                                        <p:cTn id="36"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60149-E717-8B77-70CE-55035AC1ECD3}"/>
              </a:ext>
            </a:extLst>
          </p:cNvPr>
          <p:cNvSpPr>
            <a:spLocks noGrp="1"/>
          </p:cNvSpPr>
          <p:nvPr>
            <p:ph type="title"/>
          </p:nvPr>
        </p:nvSpPr>
        <p:spPr>
          <a:xfrm>
            <a:off x="838200" y="365125"/>
            <a:ext cx="10515600" cy="1158875"/>
          </a:xfrm>
        </p:spPr>
        <p:txBody>
          <a:bodyPr>
            <a:normAutofit fontScale="90000"/>
          </a:bodyPr>
          <a:lstStyle/>
          <a:p>
            <a:r>
              <a:rPr lang="en-IN" b="1" dirty="0"/>
              <a:t>Case Study – Residential Status of Mr. Sameer</a:t>
            </a:r>
            <a:br>
              <a:rPr lang="en-IN" b="1" dirty="0"/>
            </a:br>
            <a:endParaRPr lang="en-IN" dirty="0"/>
          </a:p>
        </p:txBody>
      </p:sp>
      <p:graphicFrame>
        <p:nvGraphicFramePr>
          <p:cNvPr id="5" name="Content Placeholder 2">
            <a:extLst>
              <a:ext uri="{FF2B5EF4-FFF2-40B4-BE49-F238E27FC236}">
                <a16:creationId xmlns:a16="http://schemas.microsoft.com/office/drawing/2014/main" id="{54B8AB06-1E47-5E37-D8AE-63246B0C1B38}"/>
              </a:ext>
            </a:extLst>
          </p:cNvPr>
          <p:cNvGraphicFramePr>
            <a:graphicFrameLocks noGrp="1"/>
          </p:cNvGraphicFramePr>
          <p:nvPr>
            <p:ph idx="1"/>
            <p:extLst>
              <p:ext uri="{D42A27DB-BD31-4B8C-83A1-F6EECF244321}">
                <p14:modId xmlns:p14="http://schemas.microsoft.com/office/powerpoint/2010/main" val="31449099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0306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5A13E4-A2B1-FB33-6AFC-CA1E49A180D0}"/>
              </a:ext>
            </a:extLst>
          </p:cNvPr>
          <p:cNvSpPr>
            <a:spLocks noGrp="1"/>
          </p:cNvSpPr>
          <p:nvPr>
            <p:ph type="title"/>
          </p:nvPr>
        </p:nvSpPr>
        <p:spPr>
          <a:xfrm>
            <a:off x="466722" y="586855"/>
            <a:ext cx="3201366" cy="3387497"/>
          </a:xfrm>
        </p:spPr>
        <p:txBody>
          <a:bodyPr anchor="b">
            <a:normAutofit/>
          </a:bodyPr>
          <a:lstStyle/>
          <a:p>
            <a:pPr algn="r"/>
            <a:r>
              <a:rPr lang="en-IN" sz="4000" b="1">
                <a:solidFill>
                  <a:srgbClr val="FFFFFF"/>
                </a:solidFill>
              </a:rPr>
              <a:t>Case Study – Residential Status of Mr. Sameer</a:t>
            </a:r>
            <a:endParaRPr lang="en-IN" sz="4000">
              <a:solidFill>
                <a:srgbClr val="FFFFFF"/>
              </a:solidFill>
            </a:endParaRPr>
          </a:p>
        </p:txBody>
      </p:sp>
      <p:sp>
        <p:nvSpPr>
          <p:cNvPr id="3" name="Content Placeholder 2">
            <a:extLst>
              <a:ext uri="{FF2B5EF4-FFF2-40B4-BE49-F238E27FC236}">
                <a16:creationId xmlns:a16="http://schemas.microsoft.com/office/drawing/2014/main" id="{6C4381BA-69BA-5C41-4B52-135E91617FD3}"/>
              </a:ext>
            </a:extLst>
          </p:cNvPr>
          <p:cNvSpPr>
            <a:spLocks noGrp="1"/>
          </p:cNvSpPr>
          <p:nvPr>
            <p:ph idx="1"/>
          </p:nvPr>
        </p:nvSpPr>
        <p:spPr>
          <a:xfrm>
            <a:off x="4810259" y="649480"/>
            <a:ext cx="6555347" cy="5546047"/>
          </a:xfrm>
        </p:spPr>
        <p:txBody>
          <a:bodyPr anchor="ctr">
            <a:normAutofit/>
          </a:bodyPr>
          <a:lstStyle/>
          <a:p>
            <a:r>
              <a:rPr lang="en-IN" sz="2000" b="1"/>
              <a:t>Step 3 – Is Section 6(5) applicable?</a:t>
            </a:r>
          </a:p>
          <a:p>
            <a:r>
              <a:rPr lang="en-IN" sz="2000"/>
              <a:t>✅ </a:t>
            </a:r>
            <a:r>
              <a:rPr lang="en-IN" sz="2000" b="1"/>
              <a:t>Yes</a:t>
            </a:r>
            <a:endParaRPr lang="en-IN" sz="2000"/>
          </a:p>
          <a:p>
            <a:r>
              <a:rPr lang="en-IN" sz="2000"/>
              <a:t>Indian Income = </a:t>
            </a:r>
            <a:r>
              <a:rPr lang="en-IN" sz="2000" b="1"/>
              <a:t>₹22 lakh (&gt; ₹15 lakh)</a:t>
            </a:r>
            <a:r>
              <a:rPr lang="en-IN" sz="2000"/>
              <a:t> </a:t>
            </a:r>
          </a:p>
          <a:p>
            <a:r>
              <a:rPr lang="en-IN" sz="2000"/>
              <a:t>➡️ </a:t>
            </a:r>
            <a:r>
              <a:rPr lang="en-IN" sz="2000" b="1"/>
              <a:t>Section 6(2)(b) becomes applicable</a:t>
            </a:r>
            <a:endParaRPr lang="en-IN" sz="2000"/>
          </a:p>
          <a:p>
            <a:r>
              <a:rPr lang="en-IN" sz="2000"/>
              <a:t>➡️ </a:t>
            </a:r>
            <a:r>
              <a:rPr lang="en-IN" sz="2000" b="1"/>
              <a:t>Read "60 days" as "120 days".</a:t>
            </a:r>
            <a:endParaRPr lang="en-IN" sz="2000"/>
          </a:p>
          <a:p>
            <a:r>
              <a:rPr lang="en-IN" sz="2000" b="1"/>
              <a:t>Step 4 – Does Mr. Sameer satisfy Section 6(2)(b)?</a:t>
            </a:r>
          </a:p>
          <a:p>
            <a:r>
              <a:rPr lang="en-IN" sz="2000"/>
              <a:t>✔ Stay in India = </a:t>
            </a:r>
            <a:r>
              <a:rPr lang="en-IN" sz="2000" b="1"/>
              <a:t>130 days</a:t>
            </a:r>
            <a:r>
              <a:rPr lang="en-IN" sz="2000"/>
              <a:t> </a:t>
            </a:r>
            <a:r>
              <a:rPr lang="en-IN" sz="2000" i="1"/>
              <a:t>(&gt;120 days)</a:t>
            </a:r>
            <a:endParaRPr lang="en-IN" sz="2000"/>
          </a:p>
          <a:p>
            <a:r>
              <a:rPr lang="en-IN" sz="2000"/>
              <a:t>✔ Stay in preceding 4 Tax Years = </a:t>
            </a:r>
            <a:r>
              <a:rPr lang="en-IN" sz="2000" b="1"/>
              <a:t>More than 365 days</a:t>
            </a:r>
            <a:r>
              <a:rPr lang="en-IN" sz="2000"/>
              <a:t> </a:t>
            </a:r>
            <a:r>
              <a:rPr lang="en-IN" sz="2000" i="1"/>
              <a:t>(assumed)</a:t>
            </a:r>
            <a:endParaRPr lang="en-IN" sz="2000"/>
          </a:p>
          <a:p>
            <a:r>
              <a:rPr lang="en-IN" sz="2000"/>
              <a:t>➡️ </a:t>
            </a:r>
            <a:r>
              <a:rPr lang="en-IN" sz="2000" b="1"/>
              <a:t>Resident</a:t>
            </a:r>
            <a:endParaRPr lang="en-IN" sz="2000"/>
          </a:p>
          <a:p>
            <a:endParaRPr lang="en-IN" sz="2000"/>
          </a:p>
        </p:txBody>
      </p:sp>
    </p:spTree>
    <p:extLst>
      <p:ext uri="{BB962C8B-B14F-4D97-AF65-F5344CB8AC3E}">
        <p14:creationId xmlns:p14="http://schemas.microsoft.com/office/powerpoint/2010/main" val="11741214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DB0DD4-D120-925B-D76D-EC3B9A0871D3}"/>
              </a:ext>
            </a:extLst>
          </p:cNvPr>
          <p:cNvSpPr>
            <a:spLocks noGrp="1"/>
          </p:cNvSpPr>
          <p:nvPr>
            <p:ph type="title"/>
          </p:nvPr>
        </p:nvSpPr>
        <p:spPr>
          <a:xfrm>
            <a:off x="466722" y="586855"/>
            <a:ext cx="3201366" cy="3387497"/>
          </a:xfrm>
        </p:spPr>
        <p:txBody>
          <a:bodyPr anchor="b">
            <a:normAutofit/>
          </a:bodyPr>
          <a:lstStyle/>
          <a:p>
            <a:pPr algn="r"/>
            <a:r>
              <a:rPr lang="en-IN" sz="4000" b="1">
                <a:solidFill>
                  <a:srgbClr val="FFFFFF"/>
                </a:solidFill>
              </a:rPr>
              <a:t>Case Study – Residential Status of Mr. Sameer</a:t>
            </a:r>
            <a:endParaRPr lang="en-IN" sz="4000">
              <a:solidFill>
                <a:srgbClr val="FFFFFF"/>
              </a:solidFill>
            </a:endParaRPr>
          </a:p>
        </p:txBody>
      </p:sp>
      <p:sp>
        <p:nvSpPr>
          <p:cNvPr id="3" name="Content Placeholder 2">
            <a:extLst>
              <a:ext uri="{FF2B5EF4-FFF2-40B4-BE49-F238E27FC236}">
                <a16:creationId xmlns:a16="http://schemas.microsoft.com/office/drawing/2014/main" id="{7B57A025-B762-658B-11F6-2189B66BA083}"/>
              </a:ext>
            </a:extLst>
          </p:cNvPr>
          <p:cNvSpPr>
            <a:spLocks noGrp="1"/>
          </p:cNvSpPr>
          <p:nvPr>
            <p:ph idx="1"/>
          </p:nvPr>
        </p:nvSpPr>
        <p:spPr>
          <a:xfrm>
            <a:off x="4810259" y="649480"/>
            <a:ext cx="6555347" cy="5546047"/>
          </a:xfrm>
        </p:spPr>
        <p:txBody>
          <a:bodyPr anchor="ctr">
            <a:normAutofit/>
          </a:bodyPr>
          <a:lstStyle/>
          <a:p>
            <a:r>
              <a:rPr lang="en-IN" sz="2000" b="1" dirty="0"/>
              <a:t>Step 5 – Is Section 6(13) applicable?</a:t>
            </a:r>
          </a:p>
          <a:p>
            <a:r>
              <a:rPr lang="en-IN" sz="2000" dirty="0"/>
              <a:t>✅ </a:t>
            </a:r>
            <a:r>
              <a:rPr lang="en-IN" sz="2000" b="1" dirty="0"/>
              <a:t>Yes</a:t>
            </a:r>
            <a:endParaRPr lang="en-IN" sz="2000" dirty="0"/>
          </a:p>
          <a:p>
            <a:r>
              <a:rPr lang="en-IN" sz="2000" dirty="0"/>
              <a:t>Mr. Sameer is:</a:t>
            </a:r>
          </a:p>
          <a:p>
            <a:r>
              <a:rPr lang="en-IN" sz="2000" dirty="0"/>
              <a:t>Indian Citizen </a:t>
            </a:r>
          </a:p>
          <a:p>
            <a:r>
              <a:rPr lang="en-IN" sz="2000" dirty="0"/>
              <a:t>Indian Income exceeds </a:t>
            </a:r>
            <a:r>
              <a:rPr lang="en-IN" sz="2000" b="1" dirty="0"/>
              <a:t>₹15 lakh</a:t>
            </a:r>
            <a:r>
              <a:rPr lang="en-IN" sz="2000" dirty="0"/>
              <a:t> </a:t>
            </a:r>
          </a:p>
          <a:p>
            <a:r>
              <a:rPr lang="en-IN" sz="2000" dirty="0"/>
              <a:t>Stay in India is </a:t>
            </a:r>
            <a:r>
              <a:rPr lang="en-IN" sz="2000" b="1" dirty="0"/>
              <a:t>120 days or more but less than 182 days</a:t>
            </a:r>
            <a:r>
              <a:rPr lang="en-IN" sz="2000" dirty="0"/>
              <a:t> </a:t>
            </a:r>
          </a:p>
          <a:p>
            <a:r>
              <a:rPr lang="en-IN" sz="2000" dirty="0"/>
              <a:t>➡️ Falls under </a:t>
            </a:r>
            <a:r>
              <a:rPr lang="en-IN" sz="2000" b="1" dirty="0"/>
              <a:t>Section 6(13)(b)</a:t>
            </a:r>
            <a:endParaRPr lang="en-IN" sz="2000" dirty="0"/>
          </a:p>
          <a:p>
            <a:r>
              <a:rPr lang="en-IN" sz="2000" dirty="0"/>
              <a:t>➡️ </a:t>
            </a:r>
            <a:r>
              <a:rPr lang="en-IN" sz="2000" b="1" dirty="0"/>
              <a:t>Resident but Not Ordinarily Resident (RNOR)</a:t>
            </a:r>
            <a:endParaRPr lang="en-IN" sz="2000" dirty="0"/>
          </a:p>
          <a:p>
            <a:endParaRPr lang="en-IN" sz="2000" dirty="0"/>
          </a:p>
        </p:txBody>
      </p:sp>
    </p:spTree>
    <p:extLst>
      <p:ext uri="{BB962C8B-B14F-4D97-AF65-F5344CB8AC3E}">
        <p14:creationId xmlns:p14="http://schemas.microsoft.com/office/powerpoint/2010/main" val="679562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DC12FB-2862-C0E3-1663-A9EE670108AC}"/>
              </a:ext>
            </a:extLst>
          </p:cNvPr>
          <p:cNvSpPr>
            <a:spLocks noGrp="1"/>
          </p:cNvSpPr>
          <p:nvPr>
            <p:ph type="title"/>
          </p:nvPr>
        </p:nvSpPr>
        <p:spPr>
          <a:xfrm>
            <a:off x="466722" y="586855"/>
            <a:ext cx="3201366" cy="3387497"/>
          </a:xfrm>
        </p:spPr>
        <p:txBody>
          <a:bodyPr anchor="b">
            <a:normAutofit/>
          </a:bodyPr>
          <a:lstStyle/>
          <a:p>
            <a:pPr algn="r"/>
            <a:r>
              <a:rPr lang="en-IN" sz="4000" b="1">
                <a:solidFill>
                  <a:srgbClr val="FFFFFF"/>
                </a:solidFill>
              </a:rPr>
              <a:t>Case Study – Residential Status of Mr. Sameer</a:t>
            </a:r>
            <a:endParaRPr lang="en-IN" sz="4000">
              <a:solidFill>
                <a:srgbClr val="FFFFFF"/>
              </a:solidFill>
            </a:endParaRPr>
          </a:p>
        </p:txBody>
      </p:sp>
      <p:sp>
        <p:nvSpPr>
          <p:cNvPr id="3" name="Content Placeholder 2">
            <a:extLst>
              <a:ext uri="{FF2B5EF4-FFF2-40B4-BE49-F238E27FC236}">
                <a16:creationId xmlns:a16="http://schemas.microsoft.com/office/drawing/2014/main" id="{AEDEB817-09FC-6A2F-C820-BB717081B703}"/>
              </a:ext>
            </a:extLst>
          </p:cNvPr>
          <p:cNvSpPr>
            <a:spLocks noGrp="1"/>
          </p:cNvSpPr>
          <p:nvPr>
            <p:ph idx="1"/>
          </p:nvPr>
        </p:nvSpPr>
        <p:spPr>
          <a:xfrm>
            <a:off x="4810259" y="649480"/>
            <a:ext cx="6555347" cy="5546047"/>
          </a:xfrm>
        </p:spPr>
        <p:txBody>
          <a:bodyPr anchor="ctr">
            <a:normAutofit/>
          </a:bodyPr>
          <a:lstStyle/>
          <a:p>
            <a:r>
              <a:rPr lang="en-IN" sz="2000" b="1" dirty="0"/>
              <a:t>Step 6 – Is Section 6(7) (Deemed Resident) applicable?</a:t>
            </a:r>
          </a:p>
          <a:p>
            <a:r>
              <a:rPr lang="en-IN" sz="2000" dirty="0"/>
              <a:t>❌ </a:t>
            </a:r>
            <a:r>
              <a:rPr lang="en-IN" sz="2000" b="1" dirty="0"/>
              <a:t>No</a:t>
            </a:r>
            <a:endParaRPr lang="en-IN" sz="2000" dirty="0"/>
          </a:p>
          <a:p>
            <a:r>
              <a:rPr lang="en-IN" sz="2000" dirty="0"/>
              <a:t>Although Mr. Sameer is </a:t>
            </a:r>
            <a:r>
              <a:rPr lang="en-IN" sz="2000" b="1" dirty="0"/>
              <a:t>not liable to tax in Kuwait</a:t>
            </a:r>
            <a:r>
              <a:rPr lang="en-IN" sz="2000" dirty="0"/>
              <a:t>, he is </a:t>
            </a:r>
            <a:r>
              <a:rPr lang="en-IN" sz="2000" b="1" dirty="0"/>
              <a:t>already Resident</a:t>
            </a:r>
            <a:r>
              <a:rPr lang="en-IN" sz="2000" dirty="0"/>
              <a:t> under the normal provisions.</a:t>
            </a:r>
          </a:p>
          <a:p>
            <a:r>
              <a:rPr lang="en-IN" sz="2000" dirty="0"/>
              <a:t>➡️ Section </a:t>
            </a:r>
            <a:r>
              <a:rPr lang="en-IN" sz="2000" b="1" dirty="0"/>
              <a:t>6(7)</a:t>
            </a:r>
            <a:r>
              <a:rPr lang="en-IN" sz="2000" dirty="0"/>
              <a:t> applies </a:t>
            </a:r>
            <a:r>
              <a:rPr lang="en-IN" sz="2000" b="1" dirty="0"/>
              <a:t>only where an individual is not resident under the normal provisions</a:t>
            </a:r>
            <a:r>
              <a:rPr lang="en-IN" sz="2000" dirty="0"/>
              <a:t>.</a:t>
            </a:r>
          </a:p>
          <a:p>
            <a:r>
              <a:rPr lang="en-IN" sz="2000" dirty="0"/>
              <a:t>Conclusion – Resident – RNOR – Under Sections 6(5) &amp; 6(13)(b)</a:t>
            </a:r>
          </a:p>
          <a:p>
            <a:endParaRPr lang="en-IN" sz="2000" dirty="0"/>
          </a:p>
          <a:p>
            <a:endParaRPr lang="en-IN" sz="2000" dirty="0"/>
          </a:p>
        </p:txBody>
      </p:sp>
    </p:spTree>
    <p:extLst>
      <p:ext uri="{BB962C8B-B14F-4D97-AF65-F5344CB8AC3E}">
        <p14:creationId xmlns:p14="http://schemas.microsoft.com/office/powerpoint/2010/main" val="3816630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376434-5FEC-12B8-42BE-4DAE8E86239E}"/>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Second Condition</a:t>
            </a:r>
            <a:endParaRPr lang="en-IN" sz="4000">
              <a:solidFill>
                <a:srgbClr val="FFFFFF"/>
              </a:solidFill>
            </a:endParaRPr>
          </a:p>
        </p:txBody>
      </p:sp>
      <p:sp>
        <p:nvSpPr>
          <p:cNvPr id="3" name="Content Placeholder 2">
            <a:extLst>
              <a:ext uri="{FF2B5EF4-FFF2-40B4-BE49-F238E27FC236}">
                <a16:creationId xmlns:a16="http://schemas.microsoft.com/office/drawing/2014/main" id="{FC86578A-3C06-73B8-61DE-F6BD576CA2A9}"/>
              </a:ext>
            </a:extLst>
          </p:cNvPr>
          <p:cNvSpPr>
            <a:spLocks noGrp="1"/>
          </p:cNvSpPr>
          <p:nvPr>
            <p:ph idx="1"/>
          </p:nvPr>
        </p:nvSpPr>
        <p:spPr>
          <a:xfrm>
            <a:off x="4810259" y="649480"/>
            <a:ext cx="6555347" cy="5546047"/>
          </a:xfrm>
        </p:spPr>
        <p:txBody>
          <a:bodyPr anchor="ctr">
            <a:normAutofit/>
          </a:bodyPr>
          <a:lstStyle/>
          <a:p>
            <a:pPr marL="0" indent="0">
              <a:buNone/>
            </a:pPr>
            <a:br>
              <a:rPr lang="en-IN" sz="2000" dirty="0"/>
            </a:br>
            <a:endParaRPr lang="en-IN" sz="2000" dirty="0"/>
          </a:p>
          <a:p>
            <a:r>
              <a:rPr lang="en-IN" sz="2000" b="1" dirty="0"/>
              <a:t>Step 2 – Is Section 6(4) applicable?</a:t>
            </a:r>
          </a:p>
          <a:p>
            <a:r>
              <a:rPr lang="en-IN" sz="2000" dirty="0"/>
              <a:t>✅ Yes</a:t>
            </a:r>
          </a:p>
          <a:p>
            <a:r>
              <a:rPr lang="en-IN" sz="2000" dirty="0"/>
              <a:t>Indian Citizen </a:t>
            </a:r>
          </a:p>
          <a:p>
            <a:r>
              <a:rPr lang="en-IN" sz="2000" dirty="0"/>
              <a:t>Came to India on a visit </a:t>
            </a:r>
          </a:p>
          <a:p>
            <a:r>
              <a:rPr lang="en-IN" sz="2000" dirty="0"/>
              <a:t>Therefore,</a:t>
            </a:r>
          </a:p>
          <a:p>
            <a:r>
              <a:rPr lang="en-IN" sz="2000" dirty="0"/>
              <a:t>➡️ Section 6(2)(b) does not apply, </a:t>
            </a:r>
            <a:r>
              <a:rPr lang="en-IN" sz="2000" b="1" dirty="0"/>
              <a:t>subject to Section 6(5).</a:t>
            </a:r>
            <a:endParaRPr lang="en-IN" sz="2000" dirty="0"/>
          </a:p>
          <a:p>
            <a:endParaRPr lang="en-IN" sz="2000" dirty="0"/>
          </a:p>
        </p:txBody>
      </p:sp>
    </p:spTree>
    <p:extLst>
      <p:ext uri="{BB962C8B-B14F-4D97-AF65-F5344CB8AC3E}">
        <p14:creationId xmlns:p14="http://schemas.microsoft.com/office/powerpoint/2010/main" val="1424216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0E216C-2EA3-D164-90EE-4EAA94965E8F}"/>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Second Condition</a:t>
            </a:r>
            <a:endParaRPr lang="en-IN" sz="4000">
              <a:solidFill>
                <a:srgbClr val="FFFFFF"/>
              </a:solidFill>
            </a:endParaRPr>
          </a:p>
        </p:txBody>
      </p:sp>
      <p:sp>
        <p:nvSpPr>
          <p:cNvPr id="3" name="Content Placeholder 2">
            <a:extLst>
              <a:ext uri="{FF2B5EF4-FFF2-40B4-BE49-F238E27FC236}">
                <a16:creationId xmlns:a16="http://schemas.microsoft.com/office/drawing/2014/main" id="{5B9DCEB5-E542-0759-DE4F-B76974F60C2D}"/>
              </a:ext>
            </a:extLst>
          </p:cNvPr>
          <p:cNvSpPr>
            <a:spLocks noGrp="1"/>
          </p:cNvSpPr>
          <p:nvPr>
            <p:ph idx="1"/>
          </p:nvPr>
        </p:nvSpPr>
        <p:spPr>
          <a:xfrm>
            <a:off x="4810259" y="649480"/>
            <a:ext cx="6555347" cy="5546047"/>
          </a:xfrm>
        </p:spPr>
        <p:txBody>
          <a:bodyPr anchor="ctr">
            <a:normAutofit/>
          </a:bodyPr>
          <a:lstStyle/>
          <a:p>
            <a:r>
              <a:rPr lang="en-IN" sz="2000" b="1"/>
              <a:t>Step 3 – Is Section 6(5) applicable?</a:t>
            </a:r>
          </a:p>
          <a:p>
            <a:r>
              <a:rPr lang="en-IN" sz="2000"/>
              <a:t>✅ Yes</a:t>
            </a:r>
          </a:p>
          <a:p>
            <a:r>
              <a:rPr lang="en-IN" sz="2000"/>
              <a:t>Indian Income exceeds ₹15 lakh. </a:t>
            </a:r>
          </a:p>
          <a:p>
            <a:r>
              <a:rPr lang="en-IN" sz="2000"/>
              <a:t>Therefore,</a:t>
            </a:r>
          </a:p>
          <a:p>
            <a:r>
              <a:rPr lang="en-IN" sz="2000"/>
              <a:t>➡️ Section 6(2)(b) applies with </a:t>
            </a:r>
            <a:r>
              <a:rPr lang="en-IN" sz="2000" b="1"/>
              <a:t>120 days</a:t>
            </a:r>
            <a:r>
              <a:rPr lang="en-IN" sz="2000"/>
              <a:t> substituted for </a:t>
            </a:r>
            <a:r>
              <a:rPr lang="en-IN" sz="2000" b="1"/>
              <a:t>60 days</a:t>
            </a:r>
            <a:r>
              <a:rPr lang="en-IN" sz="2000"/>
              <a:t>.</a:t>
            </a:r>
          </a:p>
          <a:p>
            <a:br>
              <a:rPr lang="en-IN" sz="2000"/>
            </a:br>
            <a:endParaRPr lang="en-IN" sz="2000"/>
          </a:p>
          <a:p>
            <a:r>
              <a:rPr lang="en-IN" sz="2000" b="1"/>
              <a:t>Step 4 – Does he satisfy Section 6(2)(b)?</a:t>
            </a:r>
          </a:p>
          <a:p>
            <a:r>
              <a:rPr lang="en-IN" sz="2000"/>
              <a:t>To satisfy Section 6(2)(b), </a:t>
            </a:r>
            <a:r>
              <a:rPr lang="en-IN" sz="2000" b="1"/>
              <a:t>both</a:t>
            </a:r>
            <a:r>
              <a:rPr lang="en-IN" sz="2000"/>
              <a:t> conditions must be met:</a:t>
            </a:r>
          </a:p>
          <a:p>
            <a:r>
              <a:rPr lang="en-IN" sz="2000"/>
              <a:t>Stay in India ≥ 120 days ✔ </a:t>
            </a:r>
          </a:p>
          <a:p>
            <a:r>
              <a:rPr lang="en-IN" sz="2000"/>
              <a:t>Stay in preceding 4 Tax Years ≥ 365 days ❌ </a:t>
            </a:r>
          </a:p>
          <a:p>
            <a:r>
              <a:rPr lang="en-IN" sz="2000"/>
              <a:t>Since the second condition is </a:t>
            </a:r>
            <a:r>
              <a:rPr lang="en-IN" sz="2000" b="1"/>
              <a:t>not satisfied</a:t>
            </a:r>
            <a:r>
              <a:rPr lang="en-IN" sz="2000"/>
              <a:t>,</a:t>
            </a:r>
          </a:p>
          <a:p>
            <a:r>
              <a:rPr lang="en-IN" sz="2000"/>
              <a:t>➡️ </a:t>
            </a:r>
            <a:r>
              <a:rPr lang="en-IN" sz="2000" b="1"/>
              <a:t>He is not Resident under the normal provisions.</a:t>
            </a:r>
            <a:endParaRPr lang="en-IN" sz="2000"/>
          </a:p>
          <a:p>
            <a:endParaRPr lang="en-IN" sz="2000"/>
          </a:p>
        </p:txBody>
      </p:sp>
    </p:spTree>
    <p:extLst>
      <p:ext uri="{BB962C8B-B14F-4D97-AF65-F5344CB8AC3E}">
        <p14:creationId xmlns:p14="http://schemas.microsoft.com/office/powerpoint/2010/main" val="2245484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E97DB8-0AFE-4277-B870-FB8545C07D07}"/>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Second Condition</a:t>
            </a:r>
            <a:endParaRPr lang="en-IN" sz="4000">
              <a:solidFill>
                <a:srgbClr val="FFFFFF"/>
              </a:solidFill>
            </a:endParaRPr>
          </a:p>
        </p:txBody>
      </p:sp>
      <p:sp>
        <p:nvSpPr>
          <p:cNvPr id="3" name="Content Placeholder 2">
            <a:extLst>
              <a:ext uri="{FF2B5EF4-FFF2-40B4-BE49-F238E27FC236}">
                <a16:creationId xmlns:a16="http://schemas.microsoft.com/office/drawing/2014/main" id="{ED9F84F2-35C5-F857-55AE-A2EE75E53EE4}"/>
              </a:ext>
            </a:extLst>
          </p:cNvPr>
          <p:cNvSpPr>
            <a:spLocks noGrp="1"/>
          </p:cNvSpPr>
          <p:nvPr>
            <p:ph idx="1"/>
          </p:nvPr>
        </p:nvSpPr>
        <p:spPr>
          <a:xfrm>
            <a:off x="4810259" y="649480"/>
            <a:ext cx="6555347" cy="5546047"/>
          </a:xfrm>
        </p:spPr>
        <p:txBody>
          <a:bodyPr anchor="ctr">
            <a:normAutofit/>
          </a:bodyPr>
          <a:lstStyle/>
          <a:p>
            <a:r>
              <a:rPr lang="en-IN" sz="2000" b="1"/>
              <a:t>Step 5 – Is Section 6(7) (Deemed Resident) applicable?</a:t>
            </a:r>
          </a:p>
          <a:p>
            <a:r>
              <a:rPr lang="en-IN" sz="2000"/>
              <a:t>Now check the deemed resident conditions:</a:t>
            </a:r>
          </a:p>
          <a:p>
            <a:r>
              <a:rPr lang="en-IN" sz="2000"/>
              <a:t>Indian Citizen ✔ </a:t>
            </a:r>
          </a:p>
          <a:p>
            <a:r>
              <a:rPr lang="en-IN" sz="2000"/>
              <a:t>Indian Income &gt; ₹15 lakh ✔ </a:t>
            </a:r>
          </a:p>
          <a:p>
            <a:r>
              <a:rPr lang="en-IN" sz="2000"/>
              <a:t>Not liable to tax in any other country ✔ </a:t>
            </a:r>
          </a:p>
          <a:p>
            <a:r>
              <a:rPr lang="en-IN" sz="2000"/>
              <a:t>Not Resident under the normal provisions ✔ </a:t>
            </a:r>
          </a:p>
          <a:p>
            <a:r>
              <a:rPr lang="en-IN" sz="2000"/>
              <a:t>All conditions are satisfied.</a:t>
            </a:r>
          </a:p>
          <a:p>
            <a:r>
              <a:rPr lang="en-IN" sz="2000"/>
              <a:t>➡️ </a:t>
            </a:r>
            <a:r>
              <a:rPr lang="en-IN" sz="2000" b="1"/>
              <a:t>Mr. Sameer becomes a Deemed Resident under Section 6(7).</a:t>
            </a:r>
            <a:endParaRPr lang="en-IN" sz="2000"/>
          </a:p>
          <a:p>
            <a:endParaRPr lang="en-IN" sz="2000"/>
          </a:p>
        </p:txBody>
      </p:sp>
    </p:spTree>
    <p:extLst>
      <p:ext uri="{BB962C8B-B14F-4D97-AF65-F5344CB8AC3E}">
        <p14:creationId xmlns:p14="http://schemas.microsoft.com/office/powerpoint/2010/main" val="3500403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3F057F-8907-6F4B-4E26-017074942180}"/>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Second Condition</a:t>
            </a:r>
            <a:endParaRPr lang="en-IN" sz="4000">
              <a:solidFill>
                <a:srgbClr val="FFFFFF"/>
              </a:solidFill>
            </a:endParaRPr>
          </a:p>
        </p:txBody>
      </p:sp>
      <p:sp>
        <p:nvSpPr>
          <p:cNvPr id="3" name="Content Placeholder 2">
            <a:extLst>
              <a:ext uri="{FF2B5EF4-FFF2-40B4-BE49-F238E27FC236}">
                <a16:creationId xmlns:a16="http://schemas.microsoft.com/office/drawing/2014/main" id="{5E2C2AB7-FCE7-BF8F-08BE-2AEB0CCBFEA4}"/>
              </a:ext>
            </a:extLst>
          </p:cNvPr>
          <p:cNvSpPr>
            <a:spLocks noGrp="1"/>
          </p:cNvSpPr>
          <p:nvPr>
            <p:ph idx="1"/>
          </p:nvPr>
        </p:nvSpPr>
        <p:spPr>
          <a:xfrm>
            <a:off x="4810259" y="649480"/>
            <a:ext cx="6555347" cy="5546047"/>
          </a:xfrm>
        </p:spPr>
        <p:txBody>
          <a:bodyPr anchor="ctr">
            <a:normAutofit/>
          </a:bodyPr>
          <a:lstStyle/>
          <a:p>
            <a:r>
              <a:rPr lang="en-IN" sz="2000" b="1" dirty="0"/>
              <a:t>Step 6 – ROR or RNOR?</a:t>
            </a:r>
          </a:p>
          <a:p>
            <a:r>
              <a:rPr lang="en-IN" sz="2000" dirty="0"/>
              <a:t>Section 6(13)(c) provides that:</a:t>
            </a:r>
          </a:p>
          <a:p>
            <a:r>
              <a:rPr lang="en-IN" sz="2000" b="1" dirty="0"/>
              <a:t>A citizen of India who is deemed to be resident under Section 6(7) shall be RNOR.</a:t>
            </a:r>
            <a:endParaRPr lang="en-IN" sz="2000" dirty="0"/>
          </a:p>
          <a:p>
            <a:r>
              <a:rPr lang="en-IN" sz="2000" dirty="0"/>
              <a:t>Therefore,</a:t>
            </a:r>
          </a:p>
          <a:p>
            <a:r>
              <a:rPr lang="en-IN" sz="2000" dirty="0"/>
              <a:t>➡️ </a:t>
            </a:r>
            <a:r>
              <a:rPr lang="en-IN" sz="2000" b="1" dirty="0"/>
              <a:t>Resident but Not Ordinarily Resident (RNOR).</a:t>
            </a:r>
            <a:endParaRPr lang="en-IN" sz="2000" dirty="0"/>
          </a:p>
          <a:p>
            <a:r>
              <a:rPr lang="en-IN" sz="2000" dirty="0"/>
              <a:t>Conclusion – Resident – RNOR – Deemed Resident </a:t>
            </a:r>
          </a:p>
        </p:txBody>
      </p:sp>
    </p:spTree>
    <p:extLst>
      <p:ext uri="{BB962C8B-B14F-4D97-AF65-F5344CB8AC3E}">
        <p14:creationId xmlns:p14="http://schemas.microsoft.com/office/powerpoint/2010/main" val="3643086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349210-BD2C-0C23-B7B3-2860B33C8D9E}"/>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Final Analysis</a:t>
            </a:r>
            <a:endParaRPr lang="en-IN" sz="4000" dirty="0">
              <a:solidFill>
                <a:srgbClr val="FFFFFF"/>
              </a:solidFill>
            </a:endParaRPr>
          </a:p>
        </p:txBody>
      </p:sp>
      <p:sp>
        <p:nvSpPr>
          <p:cNvPr id="3" name="Content Placeholder 2">
            <a:extLst>
              <a:ext uri="{FF2B5EF4-FFF2-40B4-BE49-F238E27FC236}">
                <a16:creationId xmlns:a16="http://schemas.microsoft.com/office/drawing/2014/main" id="{617D41DC-6EFD-ED30-E14A-5090EB624E4D}"/>
              </a:ext>
            </a:extLst>
          </p:cNvPr>
          <p:cNvSpPr>
            <a:spLocks noGrp="1"/>
          </p:cNvSpPr>
          <p:nvPr>
            <p:ph idx="1"/>
          </p:nvPr>
        </p:nvSpPr>
        <p:spPr>
          <a:xfrm>
            <a:off x="4810259" y="649480"/>
            <a:ext cx="6555347" cy="5546047"/>
          </a:xfrm>
        </p:spPr>
        <p:txBody>
          <a:bodyPr anchor="ctr">
            <a:normAutofit/>
          </a:bodyPr>
          <a:lstStyle/>
          <a:p>
            <a:r>
              <a:rPr lang="en-IN" sz="1900" b="1" dirty="0"/>
              <a:t>Condition: 1</a:t>
            </a:r>
          </a:p>
          <a:p>
            <a:r>
              <a:rPr lang="en-IN" sz="1900" dirty="0"/>
              <a:t>130 days </a:t>
            </a:r>
          </a:p>
          <a:p>
            <a:r>
              <a:rPr lang="en-IN" sz="1900" dirty="0"/>
              <a:t>380 days in preceding 4 years </a:t>
            </a:r>
          </a:p>
          <a:p>
            <a:r>
              <a:rPr lang="en-IN" sz="1900" dirty="0"/>
              <a:t>₹22 lakh Indian income </a:t>
            </a:r>
          </a:p>
          <a:p>
            <a:r>
              <a:rPr lang="en-IN" sz="1900" dirty="0"/>
              <a:t>Kuwait (no tax) </a:t>
            </a:r>
          </a:p>
          <a:p>
            <a:r>
              <a:rPr lang="en-IN" sz="1900" b="1" dirty="0"/>
              <a:t>Answer:</a:t>
            </a:r>
            <a:r>
              <a:rPr lang="en-IN" sz="1900" dirty="0"/>
              <a:t> Resident → RNOR (under Sections 6(5) and 6(13)(b) )</a:t>
            </a:r>
            <a:br>
              <a:rPr lang="en-IN" sz="1900" dirty="0"/>
            </a:br>
            <a:endParaRPr lang="en-IN" sz="1900" dirty="0"/>
          </a:p>
          <a:p>
            <a:r>
              <a:rPr lang="en-IN" sz="1900" b="1" dirty="0"/>
              <a:t>Condition: 2</a:t>
            </a:r>
          </a:p>
          <a:p>
            <a:r>
              <a:rPr lang="en-IN" sz="1900" dirty="0"/>
              <a:t>130 days </a:t>
            </a:r>
          </a:p>
          <a:p>
            <a:r>
              <a:rPr lang="en-IN" sz="1900" dirty="0"/>
              <a:t>250 days in preceding 4 years </a:t>
            </a:r>
          </a:p>
          <a:p>
            <a:r>
              <a:rPr lang="en-IN" sz="1900" dirty="0"/>
              <a:t>₹22 lakh Indian income </a:t>
            </a:r>
          </a:p>
          <a:p>
            <a:r>
              <a:rPr lang="en-IN" sz="1900" dirty="0"/>
              <a:t>Kuwait (no tax) </a:t>
            </a:r>
          </a:p>
          <a:p>
            <a:r>
              <a:rPr lang="en-IN" sz="1900" b="1" dirty="0"/>
              <a:t>Answer:</a:t>
            </a:r>
            <a:r>
              <a:rPr lang="en-IN" sz="1900" dirty="0"/>
              <a:t> Deemed Resident under Section 6(7) → RNOR under Section 6(13)(c)</a:t>
            </a:r>
          </a:p>
          <a:p>
            <a:endParaRPr lang="en-IN" sz="1900" dirty="0"/>
          </a:p>
        </p:txBody>
      </p:sp>
    </p:spTree>
    <p:extLst>
      <p:ext uri="{BB962C8B-B14F-4D97-AF65-F5344CB8AC3E}">
        <p14:creationId xmlns:p14="http://schemas.microsoft.com/office/powerpoint/2010/main" val="53446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523750D1-B988-A38E-1711-94DDFC4BC576}"/>
              </a:ext>
            </a:extLst>
          </p:cNvPr>
          <p:cNvSpPr>
            <a:spLocks noGrp="1"/>
          </p:cNvSpPr>
          <p:nvPr>
            <p:ph type="title"/>
          </p:nvPr>
        </p:nvSpPr>
        <p:spPr>
          <a:xfrm>
            <a:off x="479394" y="1070800"/>
            <a:ext cx="3939688" cy="5583126"/>
          </a:xfrm>
        </p:spPr>
        <p:txBody>
          <a:bodyPr>
            <a:normAutofit/>
          </a:bodyPr>
          <a:lstStyle/>
          <a:p>
            <a:pPr algn="r"/>
            <a:r>
              <a:rPr lang="en-US" sz="6800"/>
              <a:t>Non - resident taxation for Individuals</a:t>
            </a:r>
            <a:endParaRPr lang="en-IN" sz="6800"/>
          </a:p>
        </p:txBody>
      </p:sp>
      <p:cxnSp>
        <p:nvCxnSpPr>
          <p:cNvPr id="28" name="Straight Connector 27">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22" name="Content Placeholder 2">
            <a:extLst>
              <a:ext uri="{FF2B5EF4-FFF2-40B4-BE49-F238E27FC236}">
                <a16:creationId xmlns:a16="http://schemas.microsoft.com/office/drawing/2014/main" id="{D2C173B6-68AA-A2A3-5929-8B4B36D05744}"/>
              </a:ext>
            </a:extLst>
          </p:cNvPr>
          <p:cNvGraphicFramePr>
            <a:graphicFrameLocks noGrp="1"/>
          </p:cNvGraphicFramePr>
          <p:nvPr>
            <p:ph idx="1"/>
            <p:extLst>
              <p:ext uri="{D42A27DB-BD31-4B8C-83A1-F6EECF244321}">
                <p14:modId xmlns:p14="http://schemas.microsoft.com/office/powerpoint/2010/main" val="106924843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6125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3E9AE4-59E3-256A-328C-EB0B7148EB1A}"/>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Case Study (</a:t>
            </a:r>
            <a:r>
              <a:rPr lang="en-US" sz="4000" dirty="0" err="1">
                <a:solidFill>
                  <a:srgbClr val="FFFFFF"/>
                </a:solidFill>
              </a:rPr>
              <a:t>cont</a:t>
            </a:r>
            <a:r>
              <a:rPr lang="en-US" sz="4000" dirty="0">
                <a:solidFill>
                  <a:srgbClr val="FFFFFF"/>
                </a:solidFill>
              </a:rPr>
              <a:t>)</a:t>
            </a:r>
            <a:endParaRPr lang="en-IN" sz="4000" dirty="0">
              <a:solidFill>
                <a:srgbClr val="FFFFFF"/>
              </a:solidFill>
            </a:endParaRPr>
          </a:p>
        </p:txBody>
      </p:sp>
      <p:sp>
        <p:nvSpPr>
          <p:cNvPr id="3" name="Content Placeholder 2">
            <a:extLst>
              <a:ext uri="{FF2B5EF4-FFF2-40B4-BE49-F238E27FC236}">
                <a16:creationId xmlns:a16="http://schemas.microsoft.com/office/drawing/2014/main" id="{37F947D8-8B36-96A6-6992-0C7F3630F2E0}"/>
              </a:ext>
            </a:extLst>
          </p:cNvPr>
          <p:cNvSpPr>
            <a:spLocks noGrp="1"/>
          </p:cNvSpPr>
          <p:nvPr>
            <p:ph idx="1"/>
          </p:nvPr>
        </p:nvSpPr>
        <p:spPr>
          <a:xfrm>
            <a:off x="4810259" y="649480"/>
            <a:ext cx="6555347" cy="5546047"/>
          </a:xfrm>
        </p:spPr>
        <p:txBody>
          <a:bodyPr anchor="ctr">
            <a:normAutofit/>
          </a:bodyPr>
          <a:lstStyle/>
          <a:p>
            <a:r>
              <a:rPr lang="en-US" sz="2000" dirty="0"/>
              <a:t>In the above case – whether his salary earned in Kuwait will be taxable in </a:t>
            </a:r>
            <a:r>
              <a:rPr lang="en-US" sz="2000" dirty="0" err="1"/>
              <a:t>india</a:t>
            </a:r>
            <a:endParaRPr lang="en-US" sz="2000" dirty="0"/>
          </a:p>
          <a:p>
            <a:r>
              <a:rPr lang="en-US" sz="2000" dirty="0"/>
              <a:t>No – as he is RNOR, only Indian income and income from business controlled in </a:t>
            </a:r>
            <a:r>
              <a:rPr lang="en-US" sz="2000" dirty="0" err="1"/>
              <a:t>india</a:t>
            </a:r>
            <a:r>
              <a:rPr lang="en-US" sz="2000" dirty="0"/>
              <a:t> or from a profession set up in India will be taxable in </a:t>
            </a:r>
            <a:r>
              <a:rPr lang="en-US" sz="2000" dirty="0" err="1"/>
              <a:t>india</a:t>
            </a:r>
            <a:r>
              <a:rPr lang="en-US" sz="2000" dirty="0"/>
              <a:t>.</a:t>
            </a:r>
            <a:endParaRPr lang="en-IN" sz="2000" dirty="0"/>
          </a:p>
        </p:txBody>
      </p:sp>
    </p:spTree>
    <p:extLst>
      <p:ext uri="{BB962C8B-B14F-4D97-AF65-F5344CB8AC3E}">
        <p14:creationId xmlns:p14="http://schemas.microsoft.com/office/powerpoint/2010/main" val="3330937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AD2EE7-2261-43A9-B01C-6225CA72934C}"/>
              </a:ext>
            </a:extLst>
          </p:cNvPr>
          <p:cNvSpPr>
            <a:spLocks noGrp="1"/>
          </p:cNvSpPr>
          <p:nvPr>
            <p:ph type="title"/>
          </p:nvPr>
        </p:nvSpPr>
        <p:spPr>
          <a:xfrm>
            <a:off x="1371599" y="294538"/>
            <a:ext cx="9895951" cy="1033669"/>
          </a:xfrm>
        </p:spPr>
        <p:txBody>
          <a:bodyPr>
            <a:normAutofit/>
          </a:bodyPr>
          <a:lstStyle/>
          <a:p>
            <a:r>
              <a:rPr lang="en-US" sz="3400">
                <a:solidFill>
                  <a:srgbClr val="FFFFFF"/>
                </a:solidFill>
              </a:rPr>
              <a:t>Important Points to be Borne in Mind while Determining the Residential Status of an Individual </a:t>
            </a:r>
            <a:endParaRPr lang="en-IN" sz="3400">
              <a:solidFill>
                <a:srgbClr val="FFFFFF"/>
              </a:solidFill>
            </a:endParaRPr>
          </a:p>
        </p:txBody>
      </p:sp>
      <p:sp>
        <p:nvSpPr>
          <p:cNvPr id="3" name="Content Placeholder 2">
            <a:extLst>
              <a:ext uri="{FF2B5EF4-FFF2-40B4-BE49-F238E27FC236}">
                <a16:creationId xmlns:a16="http://schemas.microsoft.com/office/drawing/2014/main" id="{04191A29-6B24-488B-B769-BF57772339CC}"/>
              </a:ext>
            </a:extLst>
          </p:cNvPr>
          <p:cNvSpPr>
            <a:spLocks noGrp="1"/>
          </p:cNvSpPr>
          <p:nvPr>
            <p:ph idx="1"/>
          </p:nvPr>
        </p:nvSpPr>
        <p:spPr>
          <a:xfrm>
            <a:off x="1371599" y="2318197"/>
            <a:ext cx="9724031" cy="3683358"/>
          </a:xfrm>
        </p:spPr>
        <p:txBody>
          <a:bodyPr anchor="ctr">
            <a:normAutofit/>
          </a:bodyPr>
          <a:lstStyle/>
          <a:p>
            <a:r>
              <a:rPr lang="en-US" sz="1700" dirty="0"/>
              <a:t>It is not necessary that the stay should be for a continuous period. </a:t>
            </a:r>
          </a:p>
          <a:p>
            <a:r>
              <a:rPr lang="en-US" sz="1700" dirty="0"/>
              <a:t>It is not necessary that the stay should be at one place in India.</a:t>
            </a:r>
          </a:p>
          <a:p>
            <a:r>
              <a:rPr lang="en-US" sz="1700" dirty="0"/>
              <a:t>Both the day of entry and the day of departure should be treated as the day of stay in India [Petition No.7 of 1995 225 ITR 462 (AAR)] </a:t>
            </a:r>
          </a:p>
          <a:p>
            <a:r>
              <a:rPr lang="en-US" sz="1700" dirty="0"/>
              <a:t>Presence in territorial waters in India would also be regarded as stay in India. </a:t>
            </a:r>
          </a:p>
          <a:p>
            <a:r>
              <a:rPr lang="en-US" sz="1700" dirty="0"/>
              <a:t>A person is said to be of Indian Origin if he or either of his parents or any of his grand parents was born in undivided India [Section 115C] </a:t>
            </a:r>
          </a:p>
          <a:p>
            <a:r>
              <a:rPr lang="en-US" sz="1700" dirty="0"/>
              <a:t>A person may be resident of more than one country for any Previous Year. </a:t>
            </a:r>
          </a:p>
          <a:p>
            <a:r>
              <a:rPr lang="en-US" sz="1700" dirty="0"/>
              <a:t>Citizenship of a country and residential status of that country are two separate concepts. A person may be an Indian national/Citizen but may not be a resident in India and vice versa</a:t>
            </a:r>
            <a:r>
              <a:rPr lang="en-US" sz="1700" b="1" dirty="0"/>
              <a:t>. </a:t>
            </a:r>
            <a:endParaRPr lang="en-IN" sz="1700" b="1" dirty="0"/>
          </a:p>
        </p:txBody>
      </p:sp>
    </p:spTree>
    <p:extLst>
      <p:ext uri="{BB962C8B-B14F-4D97-AF65-F5344CB8AC3E}">
        <p14:creationId xmlns:p14="http://schemas.microsoft.com/office/powerpoint/2010/main" val="3902228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296273-E78D-E92E-F361-7B4F0C6D210A}"/>
              </a:ext>
            </a:extLst>
          </p:cNvPr>
          <p:cNvSpPr>
            <a:spLocks noGrp="1"/>
          </p:cNvSpPr>
          <p:nvPr>
            <p:ph type="title"/>
          </p:nvPr>
        </p:nvSpPr>
        <p:spPr>
          <a:xfrm>
            <a:off x="686834" y="1153572"/>
            <a:ext cx="3200400" cy="4461163"/>
          </a:xfrm>
        </p:spPr>
        <p:txBody>
          <a:bodyPr>
            <a:normAutofit/>
          </a:bodyPr>
          <a:lstStyle/>
          <a:p>
            <a:r>
              <a:rPr lang="en-IN" dirty="0">
                <a:solidFill>
                  <a:srgbClr val="FFFFFF"/>
                </a:solidFill>
                <a:latin typeface="Arial" panose="020B0604020202020204" pitchFamily="34" charset="0"/>
                <a:cs typeface="Arial" panose="020B0604020202020204" pitchFamily="34" charset="0"/>
              </a:rPr>
              <a:t>Case Study :</a:t>
            </a:r>
            <a:endParaRPr lang="en-US" dirty="0">
              <a:solidFill>
                <a:srgbClr val="FFFFFF"/>
              </a:solidFill>
              <a:latin typeface="Arial" panose="020B0604020202020204" pitchFamily="34" charset="0"/>
              <a:cs typeface="Arial" panose="020B0604020202020204" pitchFamily="34"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D13AB40-7E46-6630-D1EB-D405F6B2DDA6}"/>
              </a:ext>
            </a:extLst>
          </p:cNvPr>
          <p:cNvSpPr>
            <a:spLocks noGrp="1"/>
          </p:cNvSpPr>
          <p:nvPr>
            <p:ph idx="1"/>
          </p:nvPr>
        </p:nvSpPr>
        <p:spPr>
          <a:xfrm>
            <a:off x="4447308" y="591344"/>
            <a:ext cx="6906491" cy="5585619"/>
          </a:xfrm>
        </p:spPr>
        <p:txBody>
          <a:bodyPr anchor="ctr">
            <a:normAutofit/>
          </a:bodyPr>
          <a:lstStyle/>
          <a:p>
            <a:r>
              <a:rPr lang="en-IN" dirty="0">
                <a:latin typeface="Arial" panose="020B0604020202020204" pitchFamily="34" charset="0"/>
                <a:cs typeface="Arial" panose="020B0604020202020204" pitchFamily="34" charset="0"/>
              </a:rPr>
              <a:t> 	</a:t>
            </a:r>
            <a:r>
              <a:rPr lang="en-IN" dirty="0" err="1">
                <a:latin typeface="Arial" panose="020B0604020202020204" pitchFamily="34" charset="0"/>
                <a:cs typeface="Arial" panose="020B0604020202020204" pitchFamily="34" charset="0"/>
              </a:rPr>
              <a:t>Mr.X</a:t>
            </a:r>
            <a:r>
              <a:rPr lang="en-IN" dirty="0">
                <a:latin typeface="Arial" panose="020B0604020202020204" pitchFamily="34" charset="0"/>
                <a:cs typeface="Arial" panose="020B0604020202020204" pitchFamily="34" charset="0"/>
              </a:rPr>
              <a:t>, an Indian citizen stays in various countries during a previous year. He 	does not stay for a single day in India. He is not a tax 	resident of any other jurisdiction. He has income in India from Indian source amounting to Rs.20 lacs.</a:t>
            </a:r>
          </a:p>
          <a:p>
            <a:pPr marL="0" indent="0">
              <a:buNone/>
            </a:pPr>
            <a:endParaRPr lang="en-US" dirty="0">
              <a:latin typeface="Arial" panose="020B0604020202020204" pitchFamily="34" charset="0"/>
              <a:cs typeface="Arial" panose="020B0604020202020204" pitchFamily="34" charset="0"/>
            </a:endParaRPr>
          </a:p>
          <a:p>
            <a:r>
              <a:rPr lang="en-IN" dirty="0">
                <a:latin typeface="Arial" panose="020B0604020202020204" pitchFamily="34" charset="0"/>
                <a:cs typeface="Arial" panose="020B0604020202020204" pitchFamily="34" charset="0"/>
              </a:rPr>
              <a:t> 	Mr. X will be Resident but not ordinarily resident –</a:t>
            </a:r>
          </a:p>
          <a:p>
            <a:pPr marL="0" indent="0">
              <a:buNone/>
            </a:pPr>
            <a:r>
              <a:rPr lang="en-IN" dirty="0">
                <a:latin typeface="Arial" panose="020B0604020202020204" pitchFamily="34" charset="0"/>
                <a:cs typeface="Arial" panose="020B0604020202020204" pitchFamily="34" charset="0"/>
              </a:rPr>
              <a:t>	Section 6(7)</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642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Scope of total income under sec.5</a:t>
            </a:r>
          </a:p>
        </p:txBody>
      </p:sp>
      <p:graphicFrame>
        <p:nvGraphicFramePr>
          <p:cNvPr id="10" name="Table 9">
            <a:extLst>
              <a:ext uri="{FF2B5EF4-FFF2-40B4-BE49-F238E27FC236}">
                <a16:creationId xmlns:a16="http://schemas.microsoft.com/office/drawing/2014/main" id="{9CDFA252-84E6-ABB1-09F6-02EA3630A8C6}"/>
              </a:ext>
            </a:extLst>
          </p:cNvPr>
          <p:cNvGraphicFramePr>
            <a:graphicFrameLocks noGrp="1"/>
          </p:cNvGraphicFramePr>
          <p:nvPr>
            <p:extLst>
              <p:ext uri="{D42A27DB-BD31-4B8C-83A1-F6EECF244321}">
                <p14:modId xmlns:p14="http://schemas.microsoft.com/office/powerpoint/2010/main" val="3575872808"/>
              </p:ext>
            </p:extLst>
          </p:nvPr>
        </p:nvGraphicFramePr>
        <p:xfrm>
          <a:off x="4346677" y="220133"/>
          <a:ext cx="7625189" cy="6170662"/>
        </p:xfrm>
        <a:graphic>
          <a:graphicData uri="http://schemas.openxmlformats.org/drawingml/2006/table">
            <a:tbl>
              <a:tblPr>
                <a:solidFill>
                  <a:schemeClr val="bg1"/>
                </a:solidFill>
              </a:tblPr>
              <a:tblGrid>
                <a:gridCol w="2180282">
                  <a:extLst>
                    <a:ext uri="{9D8B030D-6E8A-4147-A177-3AD203B41FA5}">
                      <a16:colId xmlns:a16="http://schemas.microsoft.com/office/drawing/2014/main" val="2441889091"/>
                    </a:ext>
                  </a:extLst>
                </a:gridCol>
                <a:gridCol w="1971049">
                  <a:extLst>
                    <a:ext uri="{9D8B030D-6E8A-4147-A177-3AD203B41FA5}">
                      <a16:colId xmlns:a16="http://schemas.microsoft.com/office/drawing/2014/main" val="4219895085"/>
                    </a:ext>
                  </a:extLst>
                </a:gridCol>
                <a:gridCol w="1443219">
                  <a:extLst>
                    <a:ext uri="{9D8B030D-6E8A-4147-A177-3AD203B41FA5}">
                      <a16:colId xmlns:a16="http://schemas.microsoft.com/office/drawing/2014/main" val="979549763"/>
                    </a:ext>
                  </a:extLst>
                </a:gridCol>
                <a:gridCol w="2030639">
                  <a:extLst>
                    <a:ext uri="{9D8B030D-6E8A-4147-A177-3AD203B41FA5}">
                      <a16:colId xmlns:a16="http://schemas.microsoft.com/office/drawing/2014/main" val="1665082298"/>
                    </a:ext>
                  </a:extLst>
                </a:gridCol>
              </a:tblGrid>
              <a:tr h="401207">
                <a:tc>
                  <a:txBody>
                    <a:bodyPr/>
                    <a:lstStyle/>
                    <a:p>
                      <a:pPr algn="l" fontAlgn="ctr">
                        <a:buNone/>
                      </a:pPr>
                      <a:r>
                        <a:rPr lang="en-IN" sz="1200" b="0" i="0" u="none" strike="noStrike" cap="none" spc="0">
                          <a:solidFill>
                            <a:schemeClr val="tx1"/>
                          </a:solidFill>
                          <a:effectLst/>
                          <a:latin typeface="Arial" panose="020B0604020202020204" pitchFamily="34" charset="0"/>
                        </a:rPr>
                        <a:t>Particulars</a:t>
                      </a:r>
                    </a:p>
                  </a:txBody>
                  <a:tcPr marL="105778" marR="55800" marT="81368" marB="8136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1" i="0" u="none" strike="noStrike" cap="none" spc="0">
                          <a:solidFill>
                            <a:schemeClr val="tx1"/>
                          </a:solidFill>
                          <a:effectLst/>
                          <a:latin typeface="Arial" panose="020B0604020202020204" pitchFamily="34" charset="0"/>
                        </a:rPr>
                        <a:t>Resident (ROR)</a:t>
                      </a:r>
                      <a:endParaRPr lang="en-IN" sz="1200" b="0" i="0" u="none" strike="noStrike" cap="none" spc="0">
                        <a:solidFill>
                          <a:schemeClr val="tx1"/>
                        </a:solidFill>
                        <a:effectLst/>
                        <a:latin typeface="Arial" panose="020B0604020202020204" pitchFamily="34" charset="0"/>
                      </a:endParaRP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1" i="0" u="none" strike="noStrike" cap="none" spc="0">
                          <a:solidFill>
                            <a:schemeClr val="tx1"/>
                          </a:solidFill>
                          <a:effectLst/>
                          <a:latin typeface="Arial" panose="020B0604020202020204" pitchFamily="34" charset="0"/>
                        </a:rPr>
                        <a:t>RNOR</a:t>
                      </a:r>
                      <a:endParaRPr lang="en-IN" sz="1200" b="0" i="0" u="none" strike="noStrike" cap="none" spc="0">
                        <a:solidFill>
                          <a:schemeClr val="tx1"/>
                        </a:solidFill>
                        <a:effectLst/>
                        <a:latin typeface="Arial" panose="020B0604020202020204" pitchFamily="34" charset="0"/>
                      </a:endParaRP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1" i="0" u="none" strike="noStrike" cap="none" spc="0" dirty="0">
                          <a:solidFill>
                            <a:schemeClr val="tx1"/>
                          </a:solidFill>
                          <a:effectLst/>
                          <a:latin typeface="Arial" panose="020B0604020202020204" pitchFamily="34" charset="0"/>
                        </a:rPr>
                        <a:t>Non-Resident (NR)</a:t>
                      </a:r>
                      <a:endParaRPr lang="en-IN" sz="1200" b="0" i="0" u="none" strike="noStrike" cap="none" spc="0" dirty="0">
                        <a:solidFill>
                          <a:schemeClr val="tx1"/>
                        </a:solidFill>
                        <a:effectLst/>
                        <a:latin typeface="Arial" panose="020B0604020202020204" pitchFamily="34" charset="0"/>
                      </a:endParaRPr>
                    </a:p>
                  </a:txBody>
                  <a:tcPr marL="105778" marR="55800" marT="81368" marB="8136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2527537755"/>
                  </a:ext>
                </a:extLst>
              </a:tr>
              <a:tr h="598984">
                <a:tc>
                  <a:txBody>
                    <a:bodyPr/>
                    <a:lstStyle/>
                    <a:p>
                      <a:pPr algn="l" fontAlgn="ctr">
                        <a:buNone/>
                      </a:pPr>
                      <a:r>
                        <a:rPr lang="en-IN" sz="1200" b="1" i="0" u="none" strike="noStrike" cap="none" spc="0">
                          <a:solidFill>
                            <a:schemeClr val="tx1"/>
                          </a:solidFill>
                          <a:effectLst/>
                          <a:latin typeface="Arial" panose="020B0604020202020204" pitchFamily="34" charset="0"/>
                        </a:rPr>
                        <a:t>Income received in India</a:t>
                      </a:r>
                      <a:endParaRPr lang="en-IN" sz="1200" b="0" i="0" u="none" strike="noStrike" cap="none" spc="0">
                        <a:solidFill>
                          <a:schemeClr val="tx1"/>
                        </a:solidFill>
                        <a:effectLst/>
                        <a:latin typeface="Arial" panose="020B0604020202020204" pitchFamily="34" charset="0"/>
                      </a:endParaRPr>
                    </a:p>
                  </a:txBody>
                  <a:tcPr marL="105778" marR="55800" marT="81368" marB="8136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4286533619"/>
                  </a:ext>
                </a:extLst>
              </a:tr>
              <a:tr h="598984">
                <a:tc>
                  <a:txBody>
                    <a:bodyPr/>
                    <a:lstStyle/>
                    <a:p>
                      <a:pPr algn="l" fontAlgn="ctr">
                        <a:buNone/>
                      </a:pPr>
                      <a:r>
                        <a:rPr lang="en-IN" sz="1200" b="1" i="0" u="none" strike="noStrike" cap="none" spc="0">
                          <a:solidFill>
                            <a:schemeClr val="tx1"/>
                          </a:solidFill>
                          <a:effectLst/>
                          <a:latin typeface="Arial" panose="020B0604020202020204" pitchFamily="34" charset="0"/>
                        </a:rPr>
                        <a:t>Income deemed to be received in India</a:t>
                      </a:r>
                      <a:endParaRPr lang="en-IN" sz="1200" b="0" i="0" u="none" strike="noStrike" cap="none" spc="0">
                        <a:solidFill>
                          <a:schemeClr val="tx1"/>
                        </a:solidFill>
                        <a:effectLst/>
                        <a:latin typeface="Arial" panose="020B0604020202020204" pitchFamily="34" charset="0"/>
                      </a:endParaRPr>
                    </a:p>
                  </a:txBody>
                  <a:tcPr marL="105778" marR="55800" marT="81368" marB="8136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2338468747"/>
                  </a:ext>
                </a:extLst>
              </a:tr>
              <a:tr h="598984">
                <a:tc>
                  <a:txBody>
                    <a:bodyPr/>
                    <a:lstStyle/>
                    <a:p>
                      <a:pPr algn="l" fontAlgn="ctr">
                        <a:buNone/>
                      </a:pPr>
                      <a:r>
                        <a:rPr lang="en-IN" sz="1200" b="1" i="0" u="none" strike="noStrike" cap="none" spc="0">
                          <a:solidFill>
                            <a:schemeClr val="tx1"/>
                          </a:solidFill>
                          <a:effectLst/>
                          <a:latin typeface="Arial" panose="020B0604020202020204" pitchFamily="34" charset="0"/>
                        </a:rPr>
                        <a:t>Income accruing or arising in India</a:t>
                      </a:r>
                      <a:endParaRPr lang="en-IN" sz="1200" b="0" i="0" u="none" strike="noStrike" cap="none" spc="0">
                        <a:solidFill>
                          <a:schemeClr val="tx1"/>
                        </a:solidFill>
                        <a:effectLst/>
                        <a:latin typeface="Arial" panose="020B0604020202020204" pitchFamily="34" charset="0"/>
                      </a:endParaRPr>
                    </a:p>
                  </a:txBody>
                  <a:tcPr marL="105778" marR="55800" marT="81368" marB="8136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3447850150"/>
                  </a:ext>
                </a:extLst>
              </a:tr>
              <a:tr h="1390093">
                <a:tc>
                  <a:txBody>
                    <a:bodyPr/>
                    <a:lstStyle/>
                    <a:p>
                      <a:pPr algn="l" fontAlgn="ctr">
                        <a:buNone/>
                      </a:pPr>
                      <a:r>
                        <a:rPr lang="en-IN" sz="1200" b="1" i="0" u="none" strike="noStrike" cap="none" spc="0" dirty="0">
                          <a:solidFill>
                            <a:schemeClr val="tx1"/>
                          </a:solidFill>
                          <a:effectLst/>
                          <a:latin typeface="Arial" panose="020B0604020202020204" pitchFamily="34" charset="0"/>
                        </a:rPr>
                        <a:t>Income deemed to accrue or arise in India (Section 9 – Business Connection, SEP, Royalty, FTS, etc.)</a:t>
                      </a:r>
                      <a:endParaRPr lang="en-IN" sz="1200" b="0" i="0" u="none" strike="noStrike" cap="none" spc="0" dirty="0">
                        <a:solidFill>
                          <a:schemeClr val="tx1"/>
                        </a:solidFill>
                        <a:effectLst/>
                        <a:latin typeface="Arial" panose="020B0604020202020204" pitchFamily="34" charset="0"/>
                      </a:endParaRPr>
                    </a:p>
                  </a:txBody>
                  <a:tcPr marL="105778" marR="55800" marT="81368" marB="8136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4024509496"/>
                  </a:ext>
                </a:extLst>
              </a:tr>
              <a:tr h="1192317">
                <a:tc>
                  <a:txBody>
                    <a:bodyPr/>
                    <a:lstStyle/>
                    <a:p>
                      <a:pPr algn="l" fontAlgn="ctr">
                        <a:buNone/>
                      </a:pPr>
                      <a:r>
                        <a:rPr lang="en-IN" sz="1200" b="1" i="0" u="none" strike="noStrike" cap="none" spc="0">
                          <a:solidFill>
                            <a:schemeClr val="tx1"/>
                          </a:solidFill>
                          <a:effectLst/>
                          <a:latin typeface="Arial" panose="020B0604020202020204" pitchFamily="34" charset="0"/>
                        </a:rPr>
                        <a:t>Foreign income which neither accrues nor is deemed to accrue in India</a:t>
                      </a:r>
                      <a:endParaRPr lang="en-IN" sz="1200" b="0" i="0" u="none" strike="noStrike" cap="none" spc="0">
                        <a:solidFill>
                          <a:schemeClr val="tx1"/>
                        </a:solidFill>
                        <a:effectLst/>
                        <a:latin typeface="Arial" panose="020B0604020202020204" pitchFamily="34" charset="0"/>
                      </a:endParaRPr>
                    </a:p>
                  </a:txBody>
                  <a:tcPr marL="105778" marR="55800" marT="81368" marB="8136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3989594390"/>
                  </a:ext>
                </a:extLst>
              </a:tr>
              <a:tr h="1390093">
                <a:tc>
                  <a:txBody>
                    <a:bodyPr/>
                    <a:lstStyle/>
                    <a:p>
                      <a:pPr algn="l" fontAlgn="ctr">
                        <a:buNone/>
                      </a:pPr>
                      <a:r>
                        <a:rPr lang="en-IN" sz="1200" b="1" i="0" u="none" strike="noStrike" cap="none" spc="0">
                          <a:solidFill>
                            <a:schemeClr val="tx1"/>
                          </a:solidFill>
                          <a:effectLst/>
                          <a:latin typeface="Arial" panose="020B0604020202020204" pitchFamily="34" charset="0"/>
                        </a:rPr>
                        <a:t>Foreign income derived from a business controlled from India or a profession set up in India</a:t>
                      </a:r>
                      <a:endParaRPr lang="en-IN" sz="1200" b="0" i="0" u="none" strike="noStrike" cap="none" spc="0">
                        <a:solidFill>
                          <a:schemeClr val="tx1"/>
                        </a:solidFill>
                        <a:effectLst/>
                        <a:latin typeface="Arial" panose="020B0604020202020204" pitchFamily="34" charset="0"/>
                      </a:endParaRPr>
                    </a:p>
                  </a:txBody>
                  <a:tcPr marL="105778" marR="55800" marT="81368" marB="81368"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200" b="0" i="0" u="none" strike="noStrike" cap="none" spc="0" dirty="0">
                          <a:solidFill>
                            <a:schemeClr val="tx1"/>
                          </a:solidFill>
                          <a:effectLst/>
                          <a:latin typeface="Arial" panose="020B0604020202020204" pitchFamily="34" charset="0"/>
                        </a:rPr>
                        <a:t>❌</a:t>
                      </a:r>
                    </a:p>
                  </a:txBody>
                  <a:tcPr marL="105778" marR="55800" marT="81368" marB="81368"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2981397459"/>
                  </a:ext>
                </a:extLst>
              </a:tr>
            </a:tbl>
          </a:graphicData>
        </a:graphic>
      </p:graphicFrame>
    </p:spTree>
    <p:extLst>
      <p:ext uri="{BB962C8B-B14F-4D97-AF65-F5344CB8AC3E}">
        <p14:creationId xmlns:p14="http://schemas.microsoft.com/office/powerpoint/2010/main" val="4180134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01AB4F-8241-E076-C13D-1E783C3FE2F8}"/>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Section 9</a:t>
            </a:r>
            <a:endParaRPr lang="en-IN" sz="4000">
              <a:solidFill>
                <a:srgbClr val="FFFFFF"/>
              </a:solidFill>
            </a:endParaRPr>
          </a:p>
        </p:txBody>
      </p:sp>
      <p:sp>
        <p:nvSpPr>
          <p:cNvPr id="3" name="Content Placeholder 2">
            <a:extLst>
              <a:ext uri="{FF2B5EF4-FFF2-40B4-BE49-F238E27FC236}">
                <a16:creationId xmlns:a16="http://schemas.microsoft.com/office/drawing/2014/main" id="{916C6D04-92B9-1601-165E-E23AF6774797}"/>
              </a:ext>
            </a:extLst>
          </p:cNvPr>
          <p:cNvSpPr>
            <a:spLocks noGrp="1"/>
          </p:cNvSpPr>
          <p:nvPr>
            <p:ph idx="1"/>
          </p:nvPr>
        </p:nvSpPr>
        <p:spPr>
          <a:xfrm>
            <a:off x="1371599" y="2318197"/>
            <a:ext cx="9724031" cy="3683358"/>
          </a:xfrm>
        </p:spPr>
        <p:txBody>
          <a:bodyPr anchor="ctr">
            <a:normAutofit/>
          </a:bodyPr>
          <a:lstStyle/>
          <a:p>
            <a:r>
              <a:rPr lang="en-IN" sz="2000" b="1" dirty="0"/>
              <a:t>Objective</a:t>
            </a:r>
          </a:p>
          <a:p>
            <a:r>
              <a:rPr lang="en-IN" sz="2000" dirty="0"/>
              <a:t>Even though income may arise outside India, the Income-tax Act deems certain income to accrue or arise in India.</a:t>
            </a:r>
          </a:p>
          <a:p>
            <a:r>
              <a:rPr lang="en-IN" sz="2000" b="1" dirty="0"/>
              <a:t>Purpose:</a:t>
            </a:r>
            <a:endParaRPr lang="en-IN" sz="2000" dirty="0"/>
          </a:p>
          <a:p>
            <a:pPr lvl="0"/>
            <a:r>
              <a:rPr lang="en-IN" sz="2000" dirty="0"/>
              <a:t>Tax income having a sufficient nexus with India. </a:t>
            </a:r>
          </a:p>
          <a:p>
            <a:pPr lvl="0"/>
            <a:r>
              <a:rPr lang="en-IN" sz="2000" dirty="0"/>
              <a:t>Prevent tax avoidance by shifting the place of payment or contract outside India. </a:t>
            </a:r>
          </a:p>
          <a:p>
            <a:pPr lvl="0"/>
            <a:r>
              <a:rPr lang="en-IN" sz="2000" dirty="0"/>
              <a:t>Expand the Indian tax base through statutory deeming provisions. </a:t>
            </a:r>
          </a:p>
          <a:p>
            <a:r>
              <a:rPr lang="en-IN" sz="2000" b="1" dirty="0"/>
              <a:t>Section 9 creates a legal fiction by treating specified income as accruing or arising in India.</a:t>
            </a:r>
            <a:endParaRPr lang="en-IN" sz="2000" dirty="0"/>
          </a:p>
          <a:p>
            <a:endParaRPr lang="en-IN" sz="2000" dirty="0"/>
          </a:p>
        </p:txBody>
      </p:sp>
    </p:spTree>
    <p:extLst>
      <p:ext uri="{BB962C8B-B14F-4D97-AF65-F5344CB8AC3E}">
        <p14:creationId xmlns:p14="http://schemas.microsoft.com/office/powerpoint/2010/main" val="38681120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02597AB-9012-4303-6032-5BFDF9D1D20E}"/>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Section 9</a:t>
            </a:r>
            <a:endParaRPr lang="en-IN" sz="4000">
              <a:solidFill>
                <a:srgbClr val="FFFFFF"/>
              </a:solidFill>
            </a:endParaRPr>
          </a:p>
        </p:txBody>
      </p:sp>
      <p:graphicFrame>
        <p:nvGraphicFramePr>
          <p:cNvPr id="5" name="Content Placeholder 2">
            <a:extLst>
              <a:ext uri="{FF2B5EF4-FFF2-40B4-BE49-F238E27FC236}">
                <a16:creationId xmlns:a16="http://schemas.microsoft.com/office/drawing/2014/main" id="{FB187C1F-2A5A-9F3E-464F-AE199FD7C88C}"/>
              </a:ext>
            </a:extLst>
          </p:cNvPr>
          <p:cNvGraphicFramePr>
            <a:graphicFrameLocks noGrp="1"/>
          </p:cNvGraphicFramePr>
          <p:nvPr>
            <p:ph idx="1"/>
            <p:extLst>
              <p:ext uri="{D42A27DB-BD31-4B8C-83A1-F6EECF244321}">
                <p14:modId xmlns:p14="http://schemas.microsoft.com/office/powerpoint/2010/main" val="411560584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2071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03D71-CCFE-006C-65C5-E7676C305B49}"/>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Section 9(2) </a:t>
            </a:r>
            <a:endParaRPr lang="en-IN" sz="4000">
              <a:solidFill>
                <a:srgbClr val="FFFFFF"/>
              </a:solidFill>
            </a:endParaRPr>
          </a:p>
        </p:txBody>
      </p:sp>
      <p:sp>
        <p:nvSpPr>
          <p:cNvPr id="3" name="Content Placeholder 2">
            <a:extLst>
              <a:ext uri="{FF2B5EF4-FFF2-40B4-BE49-F238E27FC236}">
                <a16:creationId xmlns:a16="http://schemas.microsoft.com/office/drawing/2014/main" id="{B392D249-715E-3820-0A62-DD3A2397BC41}"/>
              </a:ext>
            </a:extLst>
          </p:cNvPr>
          <p:cNvSpPr>
            <a:spLocks noGrp="1"/>
          </p:cNvSpPr>
          <p:nvPr>
            <p:ph idx="1"/>
          </p:nvPr>
        </p:nvSpPr>
        <p:spPr>
          <a:xfrm>
            <a:off x="459350" y="1885279"/>
            <a:ext cx="10631983" cy="4966029"/>
          </a:xfrm>
        </p:spPr>
        <p:txBody>
          <a:bodyPr anchor="ctr">
            <a:normAutofit/>
          </a:bodyPr>
          <a:lstStyle/>
          <a:p>
            <a:r>
              <a:rPr lang="en-IN" sz="2000" dirty="0"/>
              <a:t>Income is deemed to accrue or arise in India if it arises directly or indirectly from:</a:t>
            </a:r>
          </a:p>
          <a:p>
            <a:r>
              <a:rPr lang="en-IN" sz="2000" dirty="0"/>
              <a:t>✔ Property situated in India</a:t>
            </a:r>
          </a:p>
          <a:p>
            <a:r>
              <a:rPr lang="en-IN" sz="2000" dirty="0"/>
              <a:t>✔ Asset situated in India</a:t>
            </a:r>
          </a:p>
          <a:p>
            <a:r>
              <a:rPr lang="en-IN" sz="2000" dirty="0"/>
              <a:t>✔ Source of income in India</a:t>
            </a:r>
          </a:p>
          <a:p>
            <a:r>
              <a:rPr lang="en-IN" sz="2000" dirty="0"/>
              <a:t>✔ </a:t>
            </a:r>
            <a:r>
              <a:rPr lang="en-IN" sz="2000" dirty="0">
                <a:solidFill>
                  <a:schemeClr val="accent1"/>
                </a:solidFill>
              </a:rPr>
              <a:t>Business Connection in India</a:t>
            </a:r>
          </a:p>
          <a:p>
            <a:r>
              <a:rPr lang="en-IN" sz="2000" dirty="0"/>
              <a:t>✔ Transfer of Capital Asset situated in India</a:t>
            </a:r>
          </a:p>
          <a:p>
            <a:r>
              <a:rPr lang="en-IN" sz="2000" b="1" dirty="0"/>
              <a:t>Examples</a:t>
            </a:r>
          </a:p>
          <a:p>
            <a:pPr marL="0" indent="0">
              <a:buNone/>
            </a:pPr>
            <a:r>
              <a:rPr lang="en-IN" sz="2000" dirty="0"/>
              <a:t>• Rent from property in Mumbai</a:t>
            </a:r>
          </a:p>
          <a:p>
            <a:pPr marL="0" indent="0">
              <a:buNone/>
            </a:pPr>
            <a:r>
              <a:rPr lang="en-IN" sz="2000" dirty="0"/>
              <a:t>• Sale of land in Delhi</a:t>
            </a:r>
          </a:p>
          <a:p>
            <a:pPr marL="0" indent="0">
              <a:buNone/>
            </a:pPr>
            <a:r>
              <a:rPr lang="en-IN" sz="2000" dirty="0"/>
              <a:t>• Income from </a:t>
            </a:r>
            <a:r>
              <a:rPr lang="en-IN" sz="2000" dirty="0">
                <a:solidFill>
                  <a:schemeClr val="accent1"/>
                </a:solidFill>
              </a:rPr>
              <a:t>business operations</a:t>
            </a:r>
            <a:r>
              <a:rPr lang="en-IN" sz="2000" dirty="0"/>
              <a:t> in India</a:t>
            </a:r>
          </a:p>
          <a:p>
            <a:pPr marL="0" indent="0">
              <a:buNone/>
            </a:pPr>
            <a:r>
              <a:rPr lang="en-IN" sz="2000" dirty="0"/>
              <a:t>• Sale of shares deriving substantial value from Indian assets</a:t>
            </a:r>
          </a:p>
          <a:p>
            <a:endParaRPr lang="en-IN" sz="1400" dirty="0"/>
          </a:p>
          <a:p>
            <a:endParaRPr lang="en-IN" sz="1400" dirty="0"/>
          </a:p>
        </p:txBody>
      </p:sp>
    </p:spTree>
    <p:extLst>
      <p:ext uri="{BB962C8B-B14F-4D97-AF65-F5344CB8AC3E}">
        <p14:creationId xmlns:p14="http://schemas.microsoft.com/office/powerpoint/2010/main" val="10273499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1B2FA2C-3A47-4F59-32B4-D3E97D688F38}"/>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Section 9(3) - Salary</a:t>
            </a:r>
            <a:endParaRPr lang="en-IN" sz="4000" dirty="0">
              <a:solidFill>
                <a:srgbClr val="FFFFFF"/>
              </a:solidFill>
            </a:endParaRPr>
          </a:p>
        </p:txBody>
      </p:sp>
      <p:sp>
        <p:nvSpPr>
          <p:cNvPr id="3" name="Content Placeholder 2">
            <a:extLst>
              <a:ext uri="{FF2B5EF4-FFF2-40B4-BE49-F238E27FC236}">
                <a16:creationId xmlns:a16="http://schemas.microsoft.com/office/drawing/2014/main" id="{2669397E-7FEF-DD5B-CCDD-990025039BC3}"/>
              </a:ext>
            </a:extLst>
          </p:cNvPr>
          <p:cNvSpPr>
            <a:spLocks noGrp="1"/>
          </p:cNvSpPr>
          <p:nvPr>
            <p:ph idx="1"/>
          </p:nvPr>
        </p:nvSpPr>
        <p:spPr>
          <a:xfrm>
            <a:off x="6503158" y="649480"/>
            <a:ext cx="4862447" cy="5546047"/>
          </a:xfrm>
        </p:spPr>
        <p:txBody>
          <a:bodyPr anchor="ctr">
            <a:normAutofit/>
          </a:bodyPr>
          <a:lstStyle/>
          <a:p>
            <a:r>
              <a:rPr lang="en-IN" sz="1700" dirty="0"/>
              <a:t>Salary shall be deemed to accrue in India if:</a:t>
            </a:r>
          </a:p>
          <a:p>
            <a:r>
              <a:rPr lang="en-IN" sz="1700" b="1" dirty="0"/>
              <a:t>A. Salary is </a:t>
            </a:r>
            <a:r>
              <a:rPr lang="en-IN" sz="1700" b="1" dirty="0">
                <a:solidFill>
                  <a:schemeClr val="accent1"/>
                </a:solidFill>
              </a:rPr>
              <a:t>earned </a:t>
            </a:r>
            <a:r>
              <a:rPr lang="en-IN" sz="1700" b="1" dirty="0"/>
              <a:t>in India</a:t>
            </a:r>
          </a:p>
          <a:p>
            <a:r>
              <a:rPr lang="en-IN" sz="1700" dirty="0"/>
              <a:t>Includes:</a:t>
            </a:r>
          </a:p>
          <a:p>
            <a:r>
              <a:rPr lang="en-IN" sz="1700" dirty="0"/>
              <a:t>✔ Services </a:t>
            </a:r>
            <a:r>
              <a:rPr lang="en-IN" sz="1700" dirty="0">
                <a:solidFill>
                  <a:schemeClr val="accent1"/>
                </a:solidFill>
              </a:rPr>
              <a:t>rendered </a:t>
            </a:r>
            <a:r>
              <a:rPr lang="en-IN" sz="1700" dirty="0"/>
              <a:t>in India</a:t>
            </a:r>
          </a:p>
          <a:p>
            <a:r>
              <a:rPr lang="en-IN" sz="1700" dirty="0"/>
              <a:t>✔ Leave salary if connected with services rendered in India</a:t>
            </a:r>
          </a:p>
          <a:p>
            <a:r>
              <a:rPr lang="en-IN" sz="1700" b="1" dirty="0"/>
              <a:t>B. Salary paid by Government</a:t>
            </a:r>
          </a:p>
          <a:p>
            <a:r>
              <a:rPr lang="en-IN" sz="1700" dirty="0"/>
              <a:t>Government salary paid to an </a:t>
            </a:r>
            <a:r>
              <a:rPr lang="en-IN" sz="1700" dirty="0">
                <a:solidFill>
                  <a:schemeClr val="accent1"/>
                </a:solidFill>
              </a:rPr>
              <a:t>Indian citizen </a:t>
            </a:r>
            <a:r>
              <a:rPr lang="en-IN" sz="1700" dirty="0"/>
              <a:t>for services rendered outside India.</a:t>
            </a:r>
          </a:p>
          <a:p>
            <a:r>
              <a:rPr lang="en-IN" sz="1700" u="sng" dirty="0"/>
              <a:t>Example</a:t>
            </a:r>
          </a:p>
          <a:p>
            <a:r>
              <a:rPr lang="en-IN" sz="1700" dirty="0"/>
              <a:t>Employee works</a:t>
            </a:r>
            <a:r>
              <a:rPr lang="en-IN" sz="1700" u="sng" dirty="0"/>
              <a:t>:</a:t>
            </a:r>
          </a:p>
          <a:p>
            <a:pPr marL="0" indent="0">
              <a:buNone/>
            </a:pPr>
            <a:r>
              <a:rPr lang="en-IN" sz="1700" dirty="0"/>
              <a:t>    6 months in India</a:t>
            </a:r>
          </a:p>
          <a:p>
            <a:pPr marL="0" indent="0">
              <a:buNone/>
            </a:pPr>
            <a:r>
              <a:rPr lang="en-IN" sz="1700" dirty="0"/>
              <a:t>    6 months in Dubai</a:t>
            </a:r>
          </a:p>
          <a:p>
            <a:pPr marL="0" indent="0">
              <a:buNone/>
            </a:pPr>
            <a:r>
              <a:rPr lang="en-IN" sz="1700" dirty="0"/>
              <a:t>    Salary relating to services rendered in India is taxable in India.</a:t>
            </a:r>
          </a:p>
          <a:p>
            <a:endParaRPr lang="en-IN" sz="1700" dirty="0"/>
          </a:p>
          <a:p>
            <a:endParaRPr lang="en-IN" sz="1700" dirty="0"/>
          </a:p>
        </p:txBody>
      </p:sp>
    </p:spTree>
    <p:extLst>
      <p:ext uri="{BB962C8B-B14F-4D97-AF65-F5344CB8AC3E}">
        <p14:creationId xmlns:p14="http://schemas.microsoft.com/office/powerpoint/2010/main" val="4197767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0900AA-1BBF-71FF-7265-60C38C60A43F}"/>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Example 1 – Salary </a:t>
            </a:r>
            <a:endParaRPr lang="en-IN" sz="4000">
              <a:solidFill>
                <a:srgbClr val="FFFFFF"/>
              </a:solidFill>
            </a:endParaRPr>
          </a:p>
        </p:txBody>
      </p:sp>
      <p:sp>
        <p:nvSpPr>
          <p:cNvPr id="3" name="Content Placeholder 2">
            <a:extLst>
              <a:ext uri="{FF2B5EF4-FFF2-40B4-BE49-F238E27FC236}">
                <a16:creationId xmlns:a16="http://schemas.microsoft.com/office/drawing/2014/main" id="{896256AE-AF30-B778-B645-350D8E0B4DA8}"/>
              </a:ext>
            </a:extLst>
          </p:cNvPr>
          <p:cNvSpPr>
            <a:spLocks noGrp="1"/>
          </p:cNvSpPr>
          <p:nvPr>
            <p:ph idx="1"/>
          </p:nvPr>
        </p:nvSpPr>
        <p:spPr>
          <a:xfrm>
            <a:off x="999067" y="1885279"/>
            <a:ext cx="10096563" cy="4116276"/>
          </a:xfrm>
        </p:spPr>
        <p:txBody>
          <a:bodyPr anchor="ctr">
            <a:normAutofit/>
          </a:bodyPr>
          <a:lstStyle/>
          <a:p>
            <a:r>
              <a:rPr lang="en-IN" sz="1900" dirty="0"/>
              <a:t>Mr. X, a UK resident (Non-Resident in India), works:</a:t>
            </a:r>
          </a:p>
          <a:p>
            <a:pPr lvl="0"/>
            <a:r>
              <a:rPr lang="en-IN" sz="1900" dirty="0"/>
              <a:t>6 months in India </a:t>
            </a:r>
          </a:p>
          <a:p>
            <a:pPr lvl="0"/>
            <a:r>
              <a:rPr lang="en-IN" sz="1900" dirty="0"/>
              <a:t>6 months in Dubai </a:t>
            </a:r>
          </a:p>
          <a:p>
            <a:r>
              <a:rPr lang="en-IN" sz="1900" dirty="0"/>
              <a:t>Annual Salary: ₹60 lakh</a:t>
            </a:r>
          </a:p>
          <a:p>
            <a:r>
              <a:rPr lang="en-IN" sz="1900" b="1" dirty="0"/>
              <a:t>Taxability</a:t>
            </a:r>
          </a:p>
          <a:p>
            <a:pPr lvl="0"/>
            <a:r>
              <a:rPr lang="en-IN" sz="1900" dirty="0"/>
              <a:t>Salary relating to </a:t>
            </a:r>
            <a:r>
              <a:rPr lang="en-IN" sz="1900" b="1" dirty="0"/>
              <a:t>services rendered in India (₹30 lakh)</a:t>
            </a:r>
            <a:r>
              <a:rPr lang="en-IN" sz="1900" dirty="0"/>
              <a:t> → </a:t>
            </a:r>
            <a:r>
              <a:rPr lang="en-IN" sz="1900" b="1" dirty="0"/>
              <a:t>Taxable in India</a:t>
            </a:r>
            <a:r>
              <a:rPr lang="en-IN" sz="1900" dirty="0"/>
              <a:t> under </a:t>
            </a:r>
            <a:r>
              <a:rPr lang="en-IN" sz="1900" b="1" dirty="0"/>
              <a:t>Section 9(3)</a:t>
            </a:r>
            <a:r>
              <a:rPr lang="en-IN" sz="1900" dirty="0"/>
              <a:t>. </a:t>
            </a:r>
          </a:p>
          <a:p>
            <a:pPr lvl="0"/>
            <a:r>
              <a:rPr lang="en-IN" sz="1900" dirty="0"/>
              <a:t>Salary relating to </a:t>
            </a:r>
            <a:r>
              <a:rPr lang="en-IN" sz="1900" b="1" dirty="0"/>
              <a:t>services rendered in Dubai (₹30 lakh)</a:t>
            </a:r>
            <a:r>
              <a:rPr lang="en-IN" sz="1900" dirty="0"/>
              <a:t> → </a:t>
            </a:r>
            <a:r>
              <a:rPr lang="en-IN" sz="1900" b="1" dirty="0"/>
              <a:t>Not taxable in India</a:t>
            </a:r>
            <a:r>
              <a:rPr lang="en-IN" sz="1900" dirty="0"/>
              <a:t> (unless taxable on some other basis). </a:t>
            </a:r>
          </a:p>
          <a:p>
            <a:r>
              <a:rPr lang="en-IN" sz="1900" b="1" dirty="0"/>
              <a:t>Principle:</a:t>
            </a:r>
            <a:r>
              <a:rPr lang="en-IN" sz="1900" dirty="0"/>
              <a:t> Salary is taxable </a:t>
            </a:r>
            <a:r>
              <a:rPr lang="en-IN" sz="1900" dirty="0">
                <a:solidFill>
                  <a:schemeClr val="accent1"/>
                </a:solidFill>
              </a:rPr>
              <a:t>where the services are rendered, not where the salary is paid</a:t>
            </a:r>
            <a:r>
              <a:rPr lang="en-IN" sz="1900" dirty="0"/>
              <a:t>.</a:t>
            </a:r>
          </a:p>
          <a:p>
            <a:endParaRPr lang="en-IN" sz="1900" dirty="0"/>
          </a:p>
        </p:txBody>
      </p:sp>
    </p:spTree>
    <p:extLst>
      <p:ext uri="{BB962C8B-B14F-4D97-AF65-F5344CB8AC3E}">
        <p14:creationId xmlns:p14="http://schemas.microsoft.com/office/powerpoint/2010/main" val="28471106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A3C6C1-C2C0-0447-33D9-B6DAA1B3BF46}"/>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Example 2: Salary</a:t>
            </a:r>
            <a:endParaRPr lang="en-IN" sz="4000">
              <a:solidFill>
                <a:srgbClr val="FFFFFF"/>
              </a:solidFill>
            </a:endParaRPr>
          </a:p>
        </p:txBody>
      </p:sp>
      <p:sp>
        <p:nvSpPr>
          <p:cNvPr id="3" name="Content Placeholder 2">
            <a:extLst>
              <a:ext uri="{FF2B5EF4-FFF2-40B4-BE49-F238E27FC236}">
                <a16:creationId xmlns:a16="http://schemas.microsoft.com/office/drawing/2014/main" id="{3935F01C-A974-9A5A-23F0-F3A90D40C2C5}"/>
              </a:ext>
            </a:extLst>
          </p:cNvPr>
          <p:cNvSpPr>
            <a:spLocks noGrp="1"/>
          </p:cNvSpPr>
          <p:nvPr>
            <p:ph idx="1"/>
          </p:nvPr>
        </p:nvSpPr>
        <p:spPr>
          <a:xfrm>
            <a:off x="6503158" y="649480"/>
            <a:ext cx="4862447" cy="5546047"/>
          </a:xfrm>
        </p:spPr>
        <p:txBody>
          <a:bodyPr anchor="ctr">
            <a:normAutofit/>
          </a:bodyPr>
          <a:lstStyle/>
          <a:p>
            <a:r>
              <a:rPr lang="en-IN" sz="1900" b="1"/>
              <a:t>Illustration 2 – Salary Paid Outside India</a:t>
            </a:r>
          </a:p>
          <a:p>
            <a:r>
              <a:rPr lang="en-IN" sz="1900"/>
              <a:t>Mr. A, a Non-Resident, is employed by a UK company.</a:t>
            </a:r>
          </a:p>
          <a:p>
            <a:pPr lvl="0"/>
            <a:r>
              <a:rPr lang="en-IN" sz="1900"/>
              <a:t>Salary is credited to his UK bank account. </a:t>
            </a:r>
          </a:p>
          <a:p>
            <a:pPr lvl="0"/>
            <a:r>
              <a:rPr lang="en-IN" sz="1900"/>
              <a:t>He works in Mumbai for 5 months. </a:t>
            </a:r>
          </a:p>
          <a:p>
            <a:r>
              <a:rPr lang="en-IN" sz="1900" b="1"/>
              <a:t>Taxability</a:t>
            </a:r>
          </a:p>
          <a:p>
            <a:r>
              <a:rPr lang="en-IN" sz="1900"/>
              <a:t>Although:</a:t>
            </a:r>
          </a:p>
          <a:p>
            <a:pPr lvl="0"/>
            <a:r>
              <a:rPr lang="en-IN" sz="1900"/>
              <a:t>✔ Employer is outside India, </a:t>
            </a:r>
          </a:p>
          <a:p>
            <a:pPr lvl="0"/>
            <a:r>
              <a:rPr lang="en-IN" sz="1900"/>
              <a:t>✔ Salary is paid outside India, </a:t>
            </a:r>
          </a:p>
          <a:p>
            <a:pPr lvl="0"/>
            <a:r>
              <a:rPr lang="en-IN" sz="1900"/>
              <a:t>✔ Salary is received outside India, </a:t>
            </a:r>
          </a:p>
          <a:p>
            <a:r>
              <a:rPr lang="en-IN" sz="1900"/>
              <a:t>the salary attributable to services rendered in India is </a:t>
            </a:r>
            <a:r>
              <a:rPr lang="en-IN" sz="1900" b="1"/>
              <a:t>deemed to accrue or arise in India under Section 9(3)</a:t>
            </a:r>
            <a:r>
              <a:rPr lang="en-IN" sz="1900"/>
              <a:t> and is taxable in India (subject to relief available under the applicable DTAA).</a:t>
            </a:r>
          </a:p>
          <a:p>
            <a:endParaRPr lang="en-IN" sz="1900"/>
          </a:p>
        </p:txBody>
      </p:sp>
    </p:spTree>
    <p:extLst>
      <p:ext uri="{BB962C8B-B14F-4D97-AF65-F5344CB8AC3E}">
        <p14:creationId xmlns:p14="http://schemas.microsoft.com/office/powerpoint/2010/main" val="804109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8B11B8-4A1F-180C-E42F-04EFC1D153C1}"/>
            </a:ext>
          </a:extLst>
        </p:cNvPr>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F56E55EF-243E-0C0B-631D-7D9D1B9A0DD1}"/>
              </a:ext>
            </a:extLst>
          </p:cNvPr>
          <p:cNvSpPr>
            <a:spLocks noGrp="1"/>
          </p:cNvSpPr>
          <p:nvPr>
            <p:ph type="title"/>
          </p:nvPr>
        </p:nvSpPr>
        <p:spPr>
          <a:xfrm>
            <a:off x="479394" y="1070800"/>
            <a:ext cx="3939688" cy="5583126"/>
          </a:xfrm>
        </p:spPr>
        <p:txBody>
          <a:bodyPr>
            <a:normAutofit/>
          </a:bodyPr>
          <a:lstStyle/>
          <a:p>
            <a:pPr algn="r"/>
            <a:r>
              <a:rPr lang="en-IN" sz="5600">
                <a:latin typeface="Arial" panose="020B0604020202020204" pitchFamily="34" charset="0"/>
                <a:cs typeface="Arial" panose="020B0604020202020204" pitchFamily="34" charset="0"/>
              </a:rPr>
              <a:t>Types of Residential Status</a:t>
            </a:r>
            <a:endParaRPr lang="en-IN" sz="5600"/>
          </a:p>
        </p:txBody>
      </p:sp>
      <p:cxnSp>
        <p:nvCxnSpPr>
          <p:cNvPr id="84" name="Straight Connector 83">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78" name="Content Placeholder 2">
            <a:extLst>
              <a:ext uri="{FF2B5EF4-FFF2-40B4-BE49-F238E27FC236}">
                <a16:creationId xmlns:a16="http://schemas.microsoft.com/office/drawing/2014/main" id="{937661A6-1A33-9483-26D5-62AD4DC48516}"/>
              </a:ext>
            </a:extLst>
          </p:cNvPr>
          <p:cNvGraphicFramePr>
            <a:graphicFrameLocks noGrp="1"/>
          </p:cNvGraphicFramePr>
          <p:nvPr>
            <p:ph idx="1"/>
            <p:extLst>
              <p:ext uri="{D42A27DB-BD31-4B8C-83A1-F6EECF244321}">
                <p14:modId xmlns:p14="http://schemas.microsoft.com/office/powerpoint/2010/main" val="207550762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78114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EA0567-EBAB-7391-2846-238ABFBEBAD7}"/>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Section 9(5)  - Interest</a:t>
            </a:r>
            <a:endParaRPr lang="en-IN" sz="4000">
              <a:solidFill>
                <a:srgbClr val="FFFFFF"/>
              </a:solidFill>
            </a:endParaRPr>
          </a:p>
        </p:txBody>
      </p:sp>
      <p:sp>
        <p:nvSpPr>
          <p:cNvPr id="3" name="Content Placeholder 2">
            <a:extLst>
              <a:ext uri="{FF2B5EF4-FFF2-40B4-BE49-F238E27FC236}">
                <a16:creationId xmlns:a16="http://schemas.microsoft.com/office/drawing/2014/main" id="{40124BD1-82D0-276D-D193-B05D7AAFC5A9}"/>
              </a:ext>
            </a:extLst>
          </p:cNvPr>
          <p:cNvSpPr>
            <a:spLocks noGrp="1"/>
          </p:cNvSpPr>
          <p:nvPr>
            <p:ph idx="1"/>
          </p:nvPr>
        </p:nvSpPr>
        <p:spPr>
          <a:xfrm>
            <a:off x="4810259" y="649480"/>
            <a:ext cx="6555347" cy="5546047"/>
          </a:xfrm>
        </p:spPr>
        <p:txBody>
          <a:bodyPr anchor="ctr">
            <a:normAutofit/>
          </a:bodyPr>
          <a:lstStyle/>
          <a:p>
            <a:r>
              <a:rPr lang="en-IN" sz="2000" b="1"/>
              <a:t>Section 9(5) – Interest</a:t>
            </a:r>
          </a:p>
          <a:p>
            <a:r>
              <a:rPr lang="en-IN" sz="2000" b="1"/>
              <a:t>Interest is deemed to accrue in India when paid by:</a:t>
            </a:r>
          </a:p>
          <a:p>
            <a:r>
              <a:rPr lang="en-IN" sz="2000"/>
              <a:t>✔ Government</a:t>
            </a:r>
          </a:p>
          <a:p>
            <a:r>
              <a:rPr lang="en-IN" sz="2000"/>
              <a:t>✔ Resident*</a:t>
            </a:r>
          </a:p>
          <a:p>
            <a:r>
              <a:rPr lang="en-IN" sz="2000"/>
              <a:t>✔ Non-resident (where loan is used for business or profession carried on by the Non resident in India)</a:t>
            </a:r>
          </a:p>
          <a:p>
            <a:endParaRPr lang="en-IN" sz="2000"/>
          </a:p>
          <a:p>
            <a:r>
              <a:rPr lang="en-IN" sz="2000" b="1"/>
              <a:t>*Exceptions</a:t>
            </a:r>
          </a:p>
          <a:p>
            <a:r>
              <a:rPr lang="en-IN" sz="2000"/>
              <a:t>Interest is </a:t>
            </a:r>
            <a:r>
              <a:rPr lang="en-IN" sz="2000" b="1"/>
              <a:t>not deemed to accrue in India</a:t>
            </a:r>
            <a:r>
              <a:rPr lang="en-IN" sz="2000"/>
              <a:t> where a resident borrows funds exclusively for:</a:t>
            </a:r>
          </a:p>
          <a:p>
            <a:pPr lvl="0"/>
            <a:r>
              <a:rPr lang="en-IN" sz="2000"/>
              <a:t>Business carried on outside India; or </a:t>
            </a:r>
          </a:p>
          <a:p>
            <a:pPr lvl="0"/>
            <a:r>
              <a:rPr lang="en-IN" sz="2000"/>
              <a:t>Earning income from a source outside India. </a:t>
            </a:r>
          </a:p>
          <a:p>
            <a:endParaRPr lang="en-IN" sz="2000"/>
          </a:p>
        </p:txBody>
      </p:sp>
    </p:spTree>
    <p:extLst>
      <p:ext uri="{BB962C8B-B14F-4D97-AF65-F5344CB8AC3E}">
        <p14:creationId xmlns:p14="http://schemas.microsoft.com/office/powerpoint/2010/main" val="7893182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E2125A-75BB-C34D-64E7-4AE16CB2020F}"/>
              </a:ext>
            </a:extLst>
          </p:cNvPr>
          <p:cNvSpPr>
            <a:spLocks noGrp="1"/>
          </p:cNvSpPr>
          <p:nvPr>
            <p:ph type="title"/>
          </p:nvPr>
        </p:nvSpPr>
        <p:spPr>
          <a:xfrm>
            <a:off x="466722" y="586855"/>
            <a:ext cx="3201366" cy="3387497"/>
          </a:xfrm>
        </p:spPr>
        <p:txBody>
          <a:bodyPr anchor="b">
            <a:normAutofit/>
          </a:bodyPr>
          <a:lstStyle/>
          <a:p>
            <a:pPr algn="r"/>
            <a:r>
              <a:rPr lang="en-IN" sz="4000">
                <a:solidFill>
                  <a:srgbClr val="FFFFFF"/>
                </a:solidFill>
              </a:rPr>
              <a:t>Section 9(6) – Royalty</a:t>
            </a:r>
          </a:p>
        </p:txBody>
      </p:sp>
      <p:sp>
        <p:nvSpPr>
          <p:cNvPr id="3" name="Content Placeholder 2">
            <a:extLst>
              <a:ext uri="{FF2B5EF4-FFF2-40B4-BE49-F238E27FC236}">
                <a16:creationId xmlns:a16="http://schemas.microsoft.com/office/drawing/2014/main" id="{286D92C2-5B30-8782-C071-3D8F1B000C72}"/>
              </a:ext>
            </a:extLst>
          </p:cNvPr>
          <p:cNvSpPr>
            <a:spLocks noGrp="1"/>
          </p:cNvSpPr>
          <p:nvPr>
            <p:ph idx="1"/>
          </p:nvPr>
        </p:nvSpPr>
        <p:spPr>
          <a:xfrm>
            <a:off x="4810259" y="649480"/>
            <a:ext cx="6555347" cy="5546047"/>
          </a:xfrm>
        </p:spPr>
        <p:txBody>
          <a:bodyPr anchor="ctr">
            <a:normAutofit/>
          </a:bodyPr>
          <a:lstStyle/>
          <a:p>
            <a:r>
              <a:rPr lang="en-IN" sz="2000"/>
              <a:t>Royalty includes payment for:</a:t>
            </a:r>
          </a:p>
          <a:p>
            <a:r>
              <a:rPr lang="en-IN" sz="2000"/>
              <a:t> Patent</a:t>
            </a:r>
          </a:p>
          <a:p>
            <a:r>
              <a:rPr lang="en-IN" sz="2000"/>
              <a:t> Trademark</a:t>
            </a:r>
          </a:p>
          <a:p>
            <a:r>
              <a:rPr lang="en-IN" sz="2000"/>
              <a:t> Copyright</a:t>
            </a:r>
          </a:p>
          <a:p>
            <a:r>
              <a:rPr lang="en-IN" sz="2000"/>
              <a:t> Design</a:t>
            </a:r>
          </a:p>
          <a:p>
            <a:r>
              <a:rPr lang="en-IN" sz="2000"/>
              <a:t> Secret Process</a:t>
            </a:r>
          </a:p>
          <a:p>
            <a:r>
              <a:rPr lang="en-IN" sz="2000"/>
              <a:t> Technical Know-how</a:t>
            </a:r>
          </a:p>
          <a:p>
            <a:r>
              <a:rPr lang="en-IN" sz="2000"/>
              <a:t> Software Licence</a:t>
            </a:r>
          </a:p>
          <a:p>
            <a:r>
              <a:rPr lang="en-IN" sz="2000"/>
              <a:t> Commercial Information</a:t>
            </a:r>
          </a:p>
          <a:p>
            <a:endParaRPr lang="en-IN" sz="2000"/>
          </a:p>
        </p:txBody>
      </p:sp>
    </p:spTree>
    <p:extLst>
      <p:ext uri="{BB962C8B-B14F-4D97-AF65-F5344CB8AC3E}">
        <p14:creationId xmlns:p14="http://schemas.microsoft.com/office/powerpoint/2010/main" val="2748161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FB218C-1929-9BA0-0F55-F8F16D7F0B32}"/>
              </a:ext>
            </a:extLst>
          </p:cNvPr>
          <p:cNvSpPr>
            <a:spLocks noGrp="1"/>
          </p:cNvSpPr>
          <p:nvPr>
            <p:ph type="title"/>
          </p:nvPr>
        </p:nvSpPr>
        <p:spPr>
          <a:xfrm>
            <a:off x="466722" y="586855"/>
            <a:ext cx="3201366" cy="3387497"/>
          </a:xfrm>
        </p:spPr>
        <p:txBody>
          <a:bodyPr anchor="b">
            <a:normAutofit/>
          </a:bodyPr>
          <a:lstStyle/>
          <a:p>
            <a:pPr algn="r"/>
            <a:r>
              <a:rPr lang="en-IN" sz="4000" b="1">
                <a:solidFill>
                  <a:srgbClr val="FFFFFF"/>
                </a:solidFill>
              </a:rPr>
              <a:t>Section 9(7) – Fees for Technical Services</a:t>
            </a:r>
            <a:br>
              <a:rPr lang="en-IN" sz="4000" b="1">
                <a:solidFill>
                  <a:srgbClr val="FFFFFF"/>
                </a:solidFill>
              </a:rPr>
            </a:br>
            <a:endParaRPr lang="en-IN" sz="4000">
              <a:solidFill>
                <a:srgbClr val="FFFFFF"/>
              </a:solidFill>
            </a:endParaRPr>
          </a:p>
        </p:txBody>
      </p:sp>
      <p:sp>
        <p:nvSpPr>
          <p:cNvPr id="3" name="Content Placeholder 2">
            <a:extLst>
              <a:ext uri="{FF2B5EF4-FFF2-40B4-BE49-F238E27FC236}">
                <a16:creationId xmlns:a16="http://schemas.microsoft.com/office/drawing/2014/main" id="{0BE106DB-1327-863A-CE8A-6B859CA88E30}"/>
              </a:ext>
            </a:extLst>
          </p:cNvPr>
          <p:cNvSpPr>
            <a:spLocks noGrp="1"/>
          </p:cNvSpPr>
          <p:nvPr>
            <p:ph idx="1"/>
          </p:nvPr>
        </p:nvSpPr>
        <p:spPr>
          <a:xfrm>
            <a:off x="4810259" y="649480"/>
            <a:ext cx="6555347" cy="5546047"/>
          </a:xfrm>
        </p:spPr>
        <p:txBody>
          <a:bodyPr anchor="ctr">
            <a:normAutofit/>
          </a:bodyPr>
          <a:lstStyle/>
          <a:p>
            <a:r>
              <a:rPr lang="en-IN" sz="2000"/>
              <a:t>FTS means consideration for</a:t>
            </a:r>
          </a:p>
          <a:p>
            <a:r>
              <a:rPr lang="en-IN" sz="2000"/>
              <a:t>✔ Managerial Services</a:t>
            </a:r>
          </a:p>
          <a:p>
            <a:r>
              <a:rPr lang="en-IN" sz="2000"/>
              <a:t>✔ Technical Services</a:t>
            </a:r>
          </a:p>
          <a:p>
            <a:r>
              <a:rPr lang="en-IN" sz="2000"/>
              <a:t>✔ Consultancy Services</a:t>
            </a:r>
          </a:p>
          <a:p>
            <a:r>
              <a:rPr lang="en-IN" sz="2000"/>
              <a:t>Including technical personnel.</a:t>
            </a:r>
          </a:p>
          <a:p>
            <a:r>
              <a:rPr lang="en-IN" sz="2000" b="1"/>
              <a:t>Not FTS</a:t>
            </a:r>
          </a:p>
          <a:p>
            <a:r>
              <a:rPr lang="en-IN" sz="2000"/>
              <a:t>❌ Salary</a:t>
            </a:r>
          </a:p>
          <a:p>
            <a:r>
              <a:rPr lang="en-IN" sz="2000"/>
              <a:t>❌ Construction Contracts</a:t>
            </a:r>
          </a:p>
          <a:p>
            <a:r>
              <a:rPr lang="en-IN" sz="2000"/>
              <a:t>❌ Mining Projects</a:t>
            </a:r>
          </a:p>
          <a:p>
            <a:endParaRPr lang="en-IN" sz="2000"/>
          </a:p>
        </p:txBody>
      </p:sp>
    </p:spTree>
    <p:extLst>
      <p:ext uri="{BB962C8B-B14F-4D97-AF65-F5344CB8AC3E}">
        <p14:creationId xmlns:p14="http://schemas.microsoft.com/office/powerpoint/2010/main" val="1997838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80E12B-604A-1343-E3E5-1AB582C2FA3B}"/>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Royalty Section 9(6) FTS Section 9(7)</a:t>
            </a:r>
            <a:endParaRPr lang="en-IN" sz="4000">
              <a:solidFill>
                <a:srgbClr val="FFFFFF"/>
              </a:solidFill>
            </a:endParaRPr>
          </a:p>
        </p:txBody>
      </p:sp>
      <p:sp>
        <p:nvSpPr>
          <p:cNvPr id="3" name="Content Placeholder 2">
            <a:extLst>
              <a:ext uri="{FF2B5EF4-FFF2-40B4-BE49-F238E27FC236}">
                <a16:creationId xmlns:a16="http://schemas.microsoft.com/office/drawing/2014/main" id="{EDD15F21-191D-831C-A6A1-DE40041104A4}"/>
              </a:ext>
            </a:extLst>
          </p:cNvPr>
          <p:cNvSpPr>
            <a:spLocks noGrp="1"/>
          </p:cNvSpPr>
          <p:nvPr>
            <p:ph idx="1"/>
          </p:nvPr>
        </p:nvSpPr>
        <p:spPr>
          <a:xfrm>
            <a:off x="4810259" y="649480"/>
            <a:ext cx="6555347" cy="5546047"/>
          </a:xfrm>
        </p:spPr>
        <p:txBody>
          <a:bodyPr anchor="ctr">
            <a:normAutofit/>
          </a:bodyPr>
          <a:lstStyle/>
          <a:p>
            <a:r>
              <a:rPr lang="en-IN" sz="1900" b="1" dirty="0"/>
              <a:t>Royalty and fees for technical services</a:t>
            </a:r>
            <a:r>
              <a:rPr lang="en-IN" sz="1900" dirty="0"/>
              <a:t> shall be deemed to accrue or arise in India if it is payable by:</a:t>
            </a:r>
          </a:p>
          <a:p>
            <a:r>
              <a:rPr lang="en-IN" sz="1900" b="1" u="sng" dirty="0"/>
              <a:t>Government</a:t>
            </a:r>
          </a:p>
          <a:p>
            <a:pPr marL="0" indent="0">
              <a:buNone/>
            </a:pPr>
            <a:r>
              <a:rPr lang="en-IN" sz="1900" dirty="0"/>
              <a:t>     Always taxable in India.</a:t>
            </a:r>
          </a:p>
          <a:p>
            <a:r>
              <a:rPr lang="en-IN" sz="1900" b="1" u="sng" dirty="0"/>
              <a:t>Resident</a:t>
            </a:r>
          </a:p>
          <a:p>
            <a:pPr marL="0" indent="0">
              <a:buNone/>
            </a:pPr>
            <a:r>
              <a:rPr lang="en-IN" sz="1900" dirty="0"/>
              <a:t>    Taxable, </a:t>
            </a:r>
            <a:r>
              <a:rPr lang="en-IN" sz="1900" b="1" dirty="0"/>
              <a:t>except</a:t>
            </a:r>
            <a:r>
              <a:rPr lang="en-IN" sz="1900" dirty="0"/>
              <a:t> where the royalty or FTF is for:</a:t>
            </a:r>
          </a:p>
          <a:p>
            <a:pPr marL="0" lvl="0" indent="0">
              <a:buNone/>
            </a:pPr>
            <a:r>
              <a:rPr lang="en-IN" sz="1900" dirty="0"/>
              <a:t>    Business or profession carried on </a:t>
            </a:r>
            <a:r>
              <a:rPr lang="en-IN" sz="1900" b="1" dirty="0"/>
              <a:t>outside India</a:t>
            </a:r>
            <a:r>
              <a:rPr lang="en-IN" sz="1900" dirty="0"/>
              <a:t>, or </a:t>
            </a:r>
          </a:p>
          <a:p>
            <a:pPr marL="0" lvl="0" indent="0">
              <a:buNone/>
            </a:pPr>
            <a:r>
              <a:rPr lang="en-IN" sz="1900" dirty="0"/>
              <a:t>    Earning income from a </a:t>
            </a:r>
            <a:r>
              <a:rPr lang="en-IN" sz="1900" b="1" dirty="0"/>
              <a:t>source outside India</a:t>
            </a:r>
            <a:r>
              <a:rPr lang="en-IN" sz="1900" dirty="0"/>
              <a:t>. </a:t>
            </a:r>
          </a:p>
          <a:p>
            <a:r>
              <a:rPr lang="en-IN" sz="1900" b="1" dirty="0"/>
              <a:t>Non-Resident</a:t>
            </a:r>
          </a:p>
          <a:p>
            <a:pPr marL="0" indent="0">
              <a:buNone/>
            </a:pPr>
            <a:r>
              <a:rPr lang="en-IN" sz="1900" dirty="0"/>
              <a:t>    Taxable where the royalty / FTF relates to:</a:t>
            </a:r>
          </a:p>
          <a:p>
            <a:pPr marL="0" lvl="0" indent="0">
              <a:buNone/>
            </a:pPr>
            <a:r>
              <a:rPr lang="en-IN" sz="1900" dirty="0"/>
              <a:t>    Business or profession carried on </a:t>
            </a:r>
            <a:r>
              <a:rPr lang="en-IN" sz="1900" b="1" dirty="0"/>
              <a:t>in India</a:t>
            </a:r>
            <a:r>
              <a:rPr lang="en-IN" sz="1900" dirty="0"/>
              <a:t>, or </a:t>
            </a:r>
          </a:p>
          <a:p>
            <a:pPr marL="0" lvl="0" indent="0">
              <a:buNone/>
            </a:pPr>
            <a:r>
              <a:rPr lang="en-IN" sz="1900" dirty="0"/>
              <a:t>    Earning income from a </a:t>
            </a:r>
            <a:r>
              <a:rPr lang="en-IN" sz="1900" b="1" dirty="0"/>
              <a:t>source in India</a:t>
            </a:r>
            <a:r>
              <a:rPr lang="en-IN" sz="1900" dirty="0"/>
              <a:t>. </a:t>
            </a:r>
          </a:p>
          <a:p>
            <a:pPr marL="0" indent="0">
              <a:buNone/>
            </a:pPr>
            <a:r>
              <a:rPr lang="en-IN" sz="1900" b="1" dirty="0"/>
              <a:t>   Key Principle:</a:t>
            </a:r>
            <a:r>
              <a:rPr lang="en-IN" sz="1900" dirty="0"/>
              <a:t> Taxability depends on the </a:t>
            </a:r>
            <a:r>
              <a:rPr lang="en-IN" sz="1900" b="1" dirty="0"/>
              <a:t>purpose for which the royalty is used</a:t>
            </a:r>
            <a:r>
              <a:rPr lang="en-IN" sz="1900" dirty="0"/>
              <a:t>, rather    than merely on the residence of the payer.</a:t>
            </a:r>
          </a:p>
          <a:p>
            <a:endParaRPr lang="en-IN" sz="1900" dirty="0"/>
          </a:p>
        </p:txBody>
      </p:sp>
    </p:spTree>
    <p:extLst>
      <p:ext uri="{BB962C8B-B14F-4D97-AF65-F5344CB8AC3E}">
        <p14:creationId xmlns:p14="http://schemas.microsoft.com/office/powerpoint/2010/main" val="24127768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83D62-4BA3-AA08-7F63-AAF7F47C51E4}"/>
              </a:ext>
            </a:extLst>
          </p:cNvPr>
          <p:cNvSpPr>
            <a:spLocks noGrp="1"/>
          </p:cNvSpPr>
          <p:nvPr>
            <p:ph type="title"/>
          </p:nvPr>
        </p:nvSpPr>
        <p:spPr/>
        <p:txBody>
          <a:bodyPr/>
          <a:lstStyle/>
          <a:p>
            <a:r>
              <a:rPr lang="en-US" dirty="0"/>
              <a:t>Section 9 recap</a:t>
            </a:r>
            <a:endParaRPr lang="en-IN" dirty="0"/>
          </a:p>
        </p:txBody>
      </p:sp>
      <p:sp>
        <p:nvSpPr>
          <p:cNvPr id="3" name="Content Placeholder 2">
            <a:extLst>
              <a:ext uri="{FF2B5EF4-FFF2-40B4-BE49-F238E27FC236}">
                <a16:creationId xmlns:a16="http://schemas.microsoft.com/office/drawing/2014/main" id="{5B9CC85C-61FD-8B3C-3636-C32351155A7B}"/>
              </a:ext>
            </a:extLst>
          </p:cNvPr>
          <p:cNvSpPr>
            <a:spLocks noGrp="1"/>
          </p:cNvSpPr>
          <p:nvPr>
            <p:ph idx="1"/>
          </p:nvPr>
        </p:nvSpPr>
        <p:spPr/>
        <p:txBody>
          <a:bodyPr>
            <a:normAutofit lnSpcReduction="10000"/>
          </a:bodyPr>
          <a:lstStyle/>
          <a:p>
            <a:r>
              <a:rPr lang="en-IN" dirty="0"/>
              <a:t> SECTION 9	</a:t>
            </a:r>
          </a:p>
          <a:p>
            <a:pPr marL="0" indent="0">
              <a:buNone/>
            </a:pPr>
            <a:r>
              <a:rPr lang="en-IN" dirty="0"/>
              <a:t>                 │</a:t>
            </a:r>
          </a:p>
          <a:p>
            <a:pPr marL="0" indent="0">
              <a:buNone/>
            </a:pPr>
            <a:r>
              <a:rPr lang="en-IN" dirty="0"/>
              <a:t>      ┌──────────────────────┐</a:t>
            </a:r>
          </a:p>
          <a:p>
            <a:pPr marL="0" indent="0">
              <a:buNone/>
            </a:pPr>
            <a:r>
              <a:rPr lang="en-IN" dirty="0"/>
              <a:t>      │                      │</a:t>
            </a:r>
          </a:p>
          <a:p>
            <a:r>
              <a:rPr lang="en-IN" dirty="0"/>
              <a:t> Property     Salary/       Business</a:t>
            </a:r>
          </a:p>
          <a:p>
            <a:r>
              <a:rPr lang="en-IN" dirty="0"/>
              <a:t> Assets      Interest/      Connection</a:t>
            </a:r>
          </a:p>
          <a:p>
            <a:r>
              <a:rPr lang="en-IN" dirty="0"/>
              <a:t> Capital      Royalty           </a:t>
            </a:r>
          </a:p>
          <a:p>
            <a:pPr marL="0" indent="0">
              <a:buNone/>
            </a:pPr>
            <a:r>
              <a:rPr lang="en-IN" dirty="0"/>
              <a:t> Gains             FTS             Next Topic</a:t>
            </a:r>
          </a:p>
          <a:p>
            <a:pPr marL="0" indent="0">
              <a:buNone/>
            </a:pPr>
            <a:r>
              <a:rPr lang="en-IN" dirty="0"/>
              <a:t>    ✔                     ✔</a:t>
            </a:r>
          </a:p>
        </p:txBody>
      </p:sp>
      <p:cxnSp>
        <p:nvCxnSpPr>
          <p:cNvPr id="5" name="Straight Arrow Connector 4">
            <a:extLst>
              <a:ext uri="{FF2B5EF4-FFF2-40B4-BE49-F238E27FC236}">
                <a16:creationId xmlns:a16="http://schemas.microsoft.com/office/drawing/2014/main" id="{18AEE139-83D7-AFB9-CC8C-E6188C58EBD9}"/>
              </a:ext>
            </a:extLst>
          </p:cNvPr>
          <p:cNvCxnSpPr/>
          <p:nvPr/>
        </p:nvCxnSpPr>
        <p:spPr>
          <a:xfrm>
            <a:off x="5249333" y="4639733"/>
            <a:ext cx="0" cy="3217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4703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BED388-0185-D0B9-9F60-74F5109920FF}"/>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Business Connection</a:t>
            </a:r>
            <a:endParaRPr lang="en-IN" sz="4000">
              <a:solidFill>
                <a:srgbClr val="FFFFFF"/>
              </a:solidFill>
            </a:endParaRPr>
          </a:p>
        </p:txBody>
      </p:sp>
      <p:sp>
        <p:nvSpPr>
          <p:cNvPr id="3" name="Content Placeholder 2">
            <a:extLst>
              <a:ext uri="{FF2B5EF4-FFF2-40B4-BE49-F238E27FC236}">
                <a16:creationId xmlns:a16="http://schemas.microsoft.com/office/drawing/2014/main" id="{F208B154-7061-1056-BC01-925E85268CF5}"/>
              </a:ext>
            </a:extLst>
          </p:cNvPr>
          <p:cNvSpPr>
            <a:spLocks noGrp="1"/>
          </p:cNvSpPr>
          <p:nvPr>
            <p:ph idx="1"/>
          </p:nvPr>
        </p:nvSpPr>
        <p:spPr>
          <a:xfrm>
            <a:off x="1371599" y="2318197"/>
            <a:ext cx="9724031" cy="3683358"/>
          </a:xfrm>
        </p:spPr>
        <p:txBody>
          <a:bodyPr anchor="ctr">
            <a:normAutofit/>
          </a:bodyPr>
          <a:lstStyle/>
          <a:p>
            <a:r>
              <a:rPr lang="en-IN" sz="2000" dirty="0"/>
              <a:t>A non-resident is taxable in India if his income arises through a </a:t>
            </a:r>
            <a:r>
              <a:rPr lang="en-IN" sz="2000" b="1" dirty="0"/>
              <a:t>Business Connection in India</a:t>
            </a:r>
            <a:r>
              <a:rPr lang="en-IN" sz="2000" dirty="0"/>
              <a:t>.</a:t>
            </a:r>
          </a:p>
          <a:p>
            <a:r>
              <a:rPr lang="en-IN" sz="2000" b="1" dirty="0"/>
              <a:t>Business Connection = A real and continuous business nexus between the non-resident and India.</a:t>
            </a:r>
            <a:endParaRPr lang="en-IN" sz="2000" dirty="0"/>
          </a:p>
          <a:p>
            <a:r>
              <a:rPr lang="en-IN" sz="2000" dirty="0"/>
              <a:t>It is similar to the concept of </a:t>
            </a:r>
            <a:r>
              <a:rPr lang="en-IN" sz="2000" b="1" dirty="0"/>
              <a:t>Permanent Establishment (PE)</a:t>
            </a:r>
            <a:r>
              <a:rPr lang="en-IN" sz="2000" dirty="0"/>
              <a:t> under a DTAA, but </a:t>
            </a:r>
            <a:r>
              <a:rPr lang="en-IN" sz="2000" b="1" dirty="0"/>
              <a:t>not identical</a:t>
            </a:r>
            <a:r>
              <a:rPr lang="en-IN" sz="2000" dirty="0"/>
              <a:t>.</a:t>
            </a:r>
          </a:p>
          <a:p>
            <a:r>
              <a:rPr lang="en-IN" sz="2000" dirty="0"/>
              <a:t>India recognises </a:t>
            </a:r>
            <a:r>
              <a:rPr lang="en-IN" sz="2000" b="1" dirty="0"/>
              <a:t>two broad categories</a:t>
            </a:r>
            <a:r>
              <a:rPr lang="en-IN" sz="2000" dirty="0"/>
              <a:t>:</a:t>
            </a:r>
          </a:p>
          <a:p>
            <a:pPr lvl="0">
              <a:buFont typeface="Wingdings" panose="05000000000000000000" pitchFamily="2" charset="2"/>
              <a:buChar char="Ø"/>
            </a:pPr>
            <a:r>
              <a:rPr lang="en-IN" sz="2000" b="1" dirty="0"/>
              <a:t>Traditional Business Connection</a:t>
            </a:r>
            <a:r>
              <a:rPr lang="en-IN" sz="2000" dirty="0"/>
              <a:t> </a:t>
            </a:r>
          </a:p>
          <a:p>
            <a:pPr lvl="0">
              <a:buFont typeface="Wingdings" panose="05000000000000000000" pitchFamily="2" charset="2"/>
              <a:buChar char="Ø"/>
            </a:pPr>
            <a:r>
              <a:rPr lang="en-IN" sz="2000" b="1" dirty="0"/>
              <a:t>Significant Economic Presence (Digital Nexus)</a:t>
            </a:r>
            <a:r>
              <a:rPr lang="en-IN" sz="2000" dirty="0"/>
              <a:t>  </a:t>
            </a:r>
            <a:r>
              <a:rPr lang="en-IN" sz="2000" b="1" dirty="0"/>
              <a:t>(SEP)</a:t>
            </a:r>
          </a:p>
          <a:p>
            <a:endParaRPr lang="en-IN" sz="2000" dirty="0"/>
          </a:p>
        </p:txBody>
      </p:sp>
    </p:spTree>
    <p:extLst>
      <p:ext uri="{BB962C8B-B14F-4D97-AF65-F5344CB8AC3E}">
        <p14:creationId xmlns:p14="http://schemas.microsoft.com/office/powerpoint/2010/main" val="18157906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16F69A-91BA-9B48-2A4A-360754190D72}"/>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Business Connections include:</a:t>
            </a:r>
            <a:endParaRPr lang="en-IN" sz="4000" dirty="0">
              <a:solidFill>
                <a:srgbClr val="FFFFFF"/>
              </a:solidFill>
            </a:endParaRPr>
          </a:p>
        </p:txBody>
      </p:sp>
      <p:graphicFrame>
        <p:nvGraphicFramePr>
          <p:cNvPr id="5" name="Content Placeholder 2">
            <a:extLst>
              <a:ext uri="{FF2B5EF4-FFF2-40B4-BE49-F238E27FC236}">
                <a16:creationId xmlns:a16="http://schemas.microsoft.com/office/drawing/2014/main" id="{E54F2D45-9C28-0485-5CA2-6BDD815736D1}"/>
              </a:ext>
            </a:extLst>
          </p:cNvPr>
          <p:cNvGraphicFramePr>
            <a:graphicFrameLocks noGrp="1"/>
          </p:cNvGraphicFramePr>
          <p:nvPr>
            <p:ph idx="1"/>
            <p:extLst>
              <p:ext uri="{D42A27DB-BD31-4B8C-83A1-F6EECF244321}">
                <p14:modId xmlns:p14="http://schemas.microsoft.com/office/powerpoint/2010/main" val="326812628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2813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6E83F3-8305-C617-52E1-E1B473883AC5}"/>
              </a:ext>
            </a:extLst>
          </p:cNvPr>
          <p:cNvSpPr>
            <a:spLocks noGrp="1"/>
          </p:cNvSpPr>
          <p:nvPr>
            <p:ph type="title"/>
          </p:nvPr>
        </p:nvSpPr>
        <p:spPr>
          <a:xfrm>
            <a:off x="6096000" y="321733"/>
            <a:ext cx="5606872" cy="609599"/>
          </a:xfrm>
        </p:spPr>
        <p:txBody>
          <a:bodyPr>
            <a:normAutofit fontScale="90000"/>
          </a:bodyPr>
          <a:lstStyle/>
          <a:p>
            <a:r>
              <a:rPr lang="en-IN" sz="3600" dirty="0">
                <a:solidFill>
                  <a:schemeClr val="tx2"/>
                </a:solidFill>
              </a:rPr>
              <a:t>Business Connection through an Agent</a:t>
            </a:r>
          </a:p>
        </p:txBody>
      </p:sp>
      <p:pic>
        <p:nvPicPr>
          <p:cNvPr id="7" name="Graphic 6" descr="Board Room">
            <a:extLst>
              <a:ext uri="{FF2B5EF4-FFF2-40B4-BE49-F238E27FC236}">
                <a16:creationId xmlns:a16="http://schemas.microsoft.com/office/drawing/2014/main" id="{B35F0EA2-F69C-413E-5306-2F08B07A705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930400"/>
            <a:ext cx="3483467" cy="3483467"/>
          </a:xfrm>
          <a:prstGeom prst="rect">
            <a:avLst/>
          </a:prstGeom>
        </p:spPr>
      </p:pic>
      <p:sp>
        <p:nvSpPr>
          <p:cNvPr id="3" name="Content Placeholder 2">
            <a:extLst>
              <a:ext uri="{FF2B5EF4-FFF2-40B4-BE49-F238E27FC236}">
                <a16:creationId xmlns:a16="http://schemas.microsoft.com/office/drawing/2014/main" id="{44B52D59-A7D4-A2D1-FC3B-415D17A6113A}"/>
              </a:ext>
            </a:extLst>
          </p:cNvPr>
          <p:cNvSpPr>
            <a:spLocks noGrp="1"/>
          </p:cNvSpPr>
          <p:nvPr>
            <p:ph idx="1"/>
          </p:nvPr>
        </p:nvSpPr>
        <p:spPr>
          <a:xfrm>
            <a:off x="4724401" y="984329"/>
            <a:ext cx="6978472" cy="5551937"/>
          </a:xfrm>
        </p:spPr>
        <p:txBody>
          <a:bodyPr anchor="ctr">
            <a:normAutofit/>
          </a:bodyPr>
          <a:lstStyle/>
          <a:p>
            <a:r>
              <a:rPr lang="en-IN" sz="2000" dirty="0">
                <a:solidFill>
                  <a:schemeClr val="tx2"/>
                </a:solidFill>
              </a:rPr>
              <a:t>A </a:t>
            </a:r>
            <a:r>
              <a:rPr lang="en-IN" sz="2000" b="1" dirty="0">
                <a:solidFill>
                  <a:schemeClr val="tx2"/>
                </a:solidFill>
              </a:rPr>
              <a:t>Non-Resident</a:t>
            </a:r>
            <a:r>
              <a:rPr lang="en-IN" sz="2000" dirty="0">
                <a:solidFill>
                  <a:schemeClr val="tx2"/>
                </a:solidFill>
              </a:rPr>
              <a:t> may have a </a:t>
            </a:r>
            <a:r>
              <a:rPr lang="en-IN" sz="2000" b="1" dirty="0">
                <a:solidFill>
                  <a:schemeClr val="tx2"/>
                </a:solidFill>
              </a:rPr>
              <a:t>Business Connection in India</a:t>
            </a:r>
            <a:r>
              <a:rPr lang="en-IN" sz="2000" dirty="0">
                <a:solidFill>
                  <a:schemeClr val="tx2"/>
                </a:solidFill>
              </a:rPr>
              <a:t> where a person acting on its behalf in India habitually:</a:t>
            </a:r>
          </a:p>
          <a:p>
            <a:r>
              <a:rPr lang="en-IN" sz="2000" dirty="0">
                <a:solidFill>
                  <a:schemeClr val="tx2"/>
                </a:solidFill>
              </a:rPr>
              <a:t>✔ </a:t>
            </a:r>
            <a:r>
              <a:rPr lang="en-IN" sz="2000" b="1" dirty="0">
                <a:solidFill>
                  <a:schemeClr val="tx2"/>
                </a:solidFill>
              </a:rPr>
              <a:t>Concludes contracts</a:t>
            </a:r>
            <a:r>
              <a:rPr lang="en-IN" sz="2000" dirty="0">
                <a:solidFill>
                  <a:schemeClr val="tx2"/>
                </a:solidFill>
              </a:rPr>
              <a:t> on behalf of the Non-Resident;</a:t>
            </a:r>
          </a:p>
          <a:p>
            <a:r>
              <a:rPr lang="en-IN" sz="2000" dirty="0">
                <a:solidFill>
                  <a:schemeClr val="tx2"/>
                </a:solidFill>
              </a:rPr>
              <a:t>✔ </a:t>
            </a:r>
            <a:r>
              <a:rPr lang="en-IN" sz="2000" b="1" dirty="0">
                <a:solidFill>
                  <a:schemeClr val="tx2"/>
                </a:solidFill>
              </a:rPr>
              <a:t>Plays the principal role</a:t>
            </a:r>
            <a:r>
              <a:rPr lang="en-IN" sz="2000" dirty="0">
                <a:solidFill>
                  <a:schemeClr val="tx2"/>
                </a:solidFill>
              </a:rPr>
              <a:t> leading to the conclusion of contracts;</a:t>
            </a:r>
          </a:p>
          <a:p>
            <a:r>
              <a:rPr lang="en-IN" sz="2000" dirty="0">
                <a:solidFill>
                  <a:schemeClr val="tx2"/>
                </a:solidFill>
              </a:rPr>
              <a:t>✔ </a:t>
            </a:r>
            <a:r>
              <a:rPr lang="en-IN" sz="2000" b="1" dirty="0">
                <a:solidFill>
                  <a:schemeClr val="tx2"/>
                </a:solidFill>
              </a:rPr>
              <a:t>Maintains stock</a:t>
            </a:r>
            <a:r>
              <a:rPr lang="en-IN" sz="2000" dirty="0">
                <a:solidFill>
                  <a:schemeClr val="tx2"/>
                </a:solidFill>
              </a:rPr>
              <a:t> in India and regularly delivers goods; or</a:t>
            </a:r>
          </a:p>
          <a:p>
            <a:r>
              <a:rPr lang="en-IN" sz="2000" dirty="0">
                <a:solidFill>
                  <a:schemeClr val="tx2"/>
                </a:solidFill>
              </a:rPr>
              <a:t>✔ </a:t>
            </a:r>
            <a:r>
              <a:rPr lang="en-IN" sz="2000" b="1" dirty="0">
                <a:solidFill>
                  <a:schemeClr val="tx2"/>
                </a:solidFill>
              </a:rPr>
              <a:t>Secures orders</a:t>
            </a:r>
            <a:r>
              <a:rPr lang="en-IN" sz="2000" dirty="0">
                <a:solidFill>
                  <a:schemeClr val="tx2"/>
                </a:solidFill>
              </a:rPr>
              <a:t> mainly or wholly for the Non-Resident.</a:t>
            </a:r>
          </a:p>
          <a:p>
            <a:r>
              <a:rPr lang="en-IN" sz="2000" b="1" dirty="0">
                <a:solidFill>
                  <a:schemeClr val="tx2"/>
                </a:solidFill>
              </a:rPr>
              <a:t>Result:</a:t>
            </a:r>
            <a:endParaRPr lang="en-IN" sz="2000" dirty="0">
              <a:solidFill>
                <a:schemeClr val="tx2"/>
              </a:solidFill>
            </a:endParaRPr>
          </a:p>
          <a:p>
            <a:r>
              <a:rPr lang="en-IN" sz="2000" dirty="0">
                <a:solidFill>
                  <a:schemeClr val="tx2"/>
                </a:solidFill>
              </a:rPr>
              <a:t> The </a:t>
            </a:r>
            <a:r>
              <a:rPr lang="en-IN" sz="2000" b="1" dirty="0">
                <a:solidFill>
                  <a:schemeClr val="tx2"/>
                </a:solidFill>
              </a:rPr>
              <a:t>Non-Resident</a:t>
            </a:r>
            <a:r>
              <a:rPr lang="en-IN" sz="2000" dirty="0">
                <a:solidFill>
                  <a:schemeClr val="tx2"/>
                </a:solidFill>
              </a:rPr>
              <a:t> may have a </a:t>
            </a:r>
            <a:r>
              <a:rPr lang="en-IN" sz="2000" b="1" dirty="0">
                <a:solidFill>
                  <a:schemeClr val="tx2"/>
                </a:solidFill>
              </a:rPr>
              <a:t>Business Connection in India</a:t>
            </a:r>
            <a:r>
              <a:rPr lang="en-IN" sz="2000" dirty="0">
                <a:solidFill>
                  <a:schemeClr val="tx2"/>
                </a:solidFill>
              </a:rPr>
              <a:t>.</a:t>
            </a:r>
          </a:p>
          <a:p>
            <a:r>
              <a:rPr lang="en-IN" sz="2000" b="1" dirty="0">
                <a:solidFill>
                  <a:schemeClr val="tx2"/>
                </a:solidFill>
              </a:rPr>
              <a:t>Income attributable to the Indian operations</a:t>
            </a:r>
            <a:r>
              <a:rPr lang="en-IN" sz="2000" dirty="0">
                <a:solidFill>
                  <a:schemeClr val="tx2"/>
                </a:solidFill>
              </a:rPr>
              <a:t> may be taxable in India.</a:t>
            </a:r>
          </a:p>
          <a:p>
            <a:endParaRPr lang="en-IN" sz="14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5" name="Freeform: Shape 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150458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BEFE91-970E-14F5-AC57-2BB67DADE07A}"/>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Business Connections</a:t>
            </a:r>
            <a:endParaRPr lang="en-IN" sz="4000">
              <a:solidFill>
                <a:srgbClr val="FFFFFF"/>
              </a:solidFill>
            </a:endParaRPr>
          </a:p>
        </p:txBody>
      </p:sp>
      <p:sp>
        <p:nvSpPr>
          <p:cNvPr id="3" name="Content Placeholder 2">
            <a:extLst>
              <a:ext uri="{FF2B5EF4-FFF2-40B4-BE49-F238E27FC236}">
                <a16:creationId xmlns:a16="http://schemas.microsoft.com/office/drawing/2014/main" id="{572E71C4-B8E2-AEFB-59DE-A55DD31F016C}"/>
              </a:ext>
            </a:extLst>
          </p:cNvPr>
          <p:cNvSpPr>
            <a:spLocks noGrp="1"/>
          </p:cNvSpPr>
          <p:nvPr>
            <p:ph idx="1"/>
          </p:nvPr>
        </p:nvSpPr>
        <p:spPr>
          <a:xfrm>
            <a:off x="1371599" y="2318197"/>
            <a:ext cx="9724031" cy="3683358"/>
          </a:xfrm>
        </p:spPr>
        <p:txBody>
          <a:bodyPr anchor="ctr">
            <a:normAutofit/>
          </a:bodyPr>
          <a:lstStyle/>
          <a:p>
            <a:r>
              <a:rPr lang="en-US" sz="2000" dirty="0"/>
              <a:t>US Company (ABC Inc.)</a:t>
            </a:r>
          </a:p>
          <a:p>
            <a:r>
              <a:rPr lang="en-US" sz="2000" dirty="0"/>
              <a:t>        │</a:t>
            </a:r>
          </a:p>
          <a:p>
            <a:r>
              <a:rPr lang="en-US" sz="2000" dirty="0"/>
              <a:t>Appoints X Pvt. Ltd. as its sales agent</a:t>
            </a:r>
          </a:p>
          <a:p>
            <a:r>
              <a:rPr lang="en-US" sz="2000" dirty="0"/>
              <a:t>        │</a:t>
            </a:r>
          </a:p>
          <a:p>
            <a:r>
              <a:rPr lang="en-US" sz="2000" dirty="0"/>
              <a:t>X Pvt. Ltd. habitually concludes contracts</a:t>
            </a:r>
          </a:p>
          <a:p>
            <a:r>
              <a:rPr lang="en-US" sz="2000" dirty="0"/>
              <a:t>on behalf of ABC Inc.</a:t>
            </a:r>
          </a:p>
          <a:p>
            <a:r>
              <a:rPr lang="en-US" sz="2000" dirty="0"/>
              <a:t>        │</a:t>
            </a:r>
          </a:p>
          <a:p>
            <a:r>
              <a:rPr lang="en-US" sz="2000" dirty="0"/>
              <a:t>Business Connection for ABC Inc. in India</a:t>
            </a:r>
            <a:endParaRPr lang="en-IN" sz="2000" dirty="0"/>
          </a:p>
        </p:txBody>
      </p:sp>
    </p:spTree>
    <p:extLst>
      <p:ext uri="{BB962C8B-B14F-4D97-AF65-F5344CB8AC3E}">
        <p14:creationId xmlns:p14="http://schemas.microsoft.com/office/powerpoint/2010/main" val="3906706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ackages on conveyor belt">
            <a:extLst>
              <a:ext uri="{FF2B5EF4-FFF2-40B4-BE49-F238E27FC236}">
                <a16:creationId xmlns:a16="http://schemas.microsoft.com/office/drawing/2014/main" id="{8C736FC2-E7F2-8D0F-5CD0-C6CA95497D1F}"/>
              </a:ext>
            </a:extLst>
          </p:cNvPr>
          <p:cNvPicPr>
            <a:picLocks noChangeAspect="1"/>
          </p:cNvPicPr>
          <p:nvPr/>
        </p:nvPicPr>
        <p:blipFill>
          <a:blip r:embed="rId2"/>
          <a:srcRect l="7603" r="39738" b="-2"/>
          <a:stretch>
            <a:fillRect/>
          </a:stretch>
        </p:blipFill>
        <p:spPr>
          <a:xfrm>
            <a:off x="-66366" y="349232"/>
            <a:ext cx="4647220" cy="5890846"/>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2A3723-BEDF-EAF9-52AA-43BF7909312B}"/>
              </a:ext>
            </a:extLst>
          </p:cNvPr>
          <p:cNvSpPr>
            <a:spLocks noGrp="1"/>
          </p:cNvSpPr>
          <p:nvPr>
            <p:ph type="title"/>
          </p:nvPr>
        </p:nvSpPr>
        <p:spPr>
          <a:xfrm>
            <a:off x="5145674" y="405685"/>
            <a:ext cx="4845377" cy="941379"/>
          </a:xfrm>
        </p:spPr>
        <p:txBody>
          <a:bodyPr>
            <a:normAutofit/>
          </a:bodyPr>
          <a:lstStyle/>
          <a:p>
            <a:r>
              <a:rPr lang="en-US" sz="4000" dirty="0"/>
              <a:t>Business Connection</a:t>
            </a:r>
            <a:endParaRPr lang="en-IN" sz="4000" dirty="0"/>
          </a:p>
        </p:txBody>
      </p:sp>
      <p:sp>
        <p:nvSpPr>
          <p:cNvPr id="3" name="Content Placeholder 2">
            <a:extLst>
              <a:ext uri="{FF2B5EF4-FFF2-40B4-BE49-F238E27FC236}">
                <a16:creationId xmlns:a16="http://schemas.microsoft.com/office/drawing/2014/main" id="{298DCD2F-94EB-24F9-84FF-FA2DEAC9EDDA}"/>
              </a:ext>
            </a:extLst>
          </p:cNvPr>
          <p:cNvSpPr>
            <a:spLocks noGrp="1"/>
          </p:cNvSpPr>
          <p:nvPr>
            <p:ph idx="1"/>
          </p:nvPr>
        </p:nvSpPr>
        <p:spPr>
          <a:xfrm>
            <a:off x="4647220" y="1178169"/>
            <a:ext cx="6715437" cy="5061909"/>
          </a:xfrm>
        </p:spPr>
        <p:txBody>
          <a:bodyPr anchor="ctr">
            <a:normAutofit fontScale="85000" lnSpcReduction="10000"/>
          </a:bodyPr>
          <a:lstStyle/>
          <a:p>
            <a:pPr marL="0" indent="0">
              <a:buNone/>
            </a:pPr>
            <a:r>
              <a:rPr lang="en-IN" sz="2400" dirty="0"/>
              <a:t>Business Connection also exists where an Indian person</a:t>
            </a:r>
          </a:p>
          <a:p>
            <a:pPr marL="0" indent="0">
              <a:buNone/>
            </a:pPr>
            <a:r>
              <a:rPr lang="en-IN" sz="2400" dirty="0"/>
              <a:t>✔ Stores inventory</a:t>
            </a:r>
          </a:p>
          <a:p>
            <a:pPr marL="0" indent="0">
              <a:buNone/>
            </a:pPr>
            <a:r>
              <a:rPr lang="en-IN" sz="2400" dirty="0"/>
              <a:t>✔ Delivers goods</a:t>
            </a:r>
          </a:p>
          <a:p>
            <a:pPr marL="0" indent="0">
              <a:buNone/>
            </a:pPr>
            <a:r>
              <a:rPr lang="en-IN" sz="2400" dirty="0"/>
              <a:t>✔ Acts on behalf of the foreign enterprise.</a:t>
            </a:r>
          </a:p>
          <a:p>
            <a:pPr marL="0" indent="0">
              <a:buNone/>
            </a:pPr>
            <a:br>
              <a:rPr lang="en-IN" sz="2400" dirty="0"/>
            </a:br>
            <a:endParaRPr lang="en-IN" sz="2400" dirty="0"/>
          </a:p>
          <a:p>
            <a:pPr marL="0" indent="0">
              <a:buNone/>
            </a:pPr>
            <a:r>
              <a:rPr lang="en-IN" sz="2400" dirty="0"/>
              <a:t>Example</a:t>
            </a:r>
          </a:p>
          <a:p>
            <a:pPr marL="0" indent="0">
              <a:buNone/>
            </a:pPr>
            <a:r>
              <a:rPr lang="en-IN" sz="2400" dirty="0"/>
              <a:t>Chinese manufacturer</a:t>
            </a:r>
          </a:p>
          <a:p>
            <a:pPr marL="0" indent="0">
              <a:buNone/>
            </a:pPr>
            <a:r>
              <a:rPr lang="en-IN" sz="2400" dirty="0"/>
              <a:t>      ↓</a:t>
            </a:r>
          </a:p>
          <a:p>
            <a:pPr marL="0" indent="0">
              <a:buNone/>
            </a:pPr>
            <a:r>
              <a:rPr lang="en-IN" sz="2400" dirty="0"/>
              <a:t>Warehouse in Chennai</a:t>
            </a:r>
          </a:p>
          <a:p>
            <a:pPr marL="0" indent="0">
              <a:buNone/>
            </a:pPr>
            <a:r>
              <a:rPr lang="en-IN" sz="2400" dirty="0"/>
              <a:t>      ↓</a:t>
            </a:r>
          </a:p>
          <a:p>
            <a:pPr marL="0" indent="0">
              <a:buNone/>
            </a:pPr>
            <a:r>
              <a:rPr lang="en-IN" sz="2400" dirty="0"/>
              <a:t>Goods supplied from warehouse</a:t>
            </a:r>
          </a:p>
          <a:p>
            <a:pPr marL="0" indent="0">
              <a:buNone/>
            </a:pPr>
            <a:r>
              <a:rPr lang="en-IN" sz="2400" dirty="0"/>
              <a:t>      ↓</a:t>
            </a:r>
          </a:p>
          <a:p>
            <a:pPr marL="0" indent="0">
              <a:buNone/>
            </a:pPr>
            <a:r>
              <a:rPr lang="en-IN" sz="2400" dirty="0"/>
              <a:t>Business Connection.</a:t>
            </a:r>
          </a:p>
          <a:p>
            <a:endParaRPr lang="en-IN" sz="800" dirty="0"/>
          </a:p>
        </p:txBody>
      </p:sp>
    </p:spTree>
    <p:extLst>
      <p:ext uri="{BB962C8B-B14F-4D97-AF65-F5344CB8AC3E}">
        <p14:creationId xmlns:p14="http://schemas.microsoft.com/office/powerpoint/2010/main" val="870833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62E084-2F84-E879-F2F7-096BD73560DF}"/>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603B84A-73CA-AF6C-C981-731622EB1AEA}"/>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Scope of total income for NRI under sec.5</a:t>
            </a:r>
          </a:p>
        </p:txBody>
      </p:sp>
      <p:graphicFrame>
        <p:nvGraphicFramePr>
          <p:cNvPr id="10" name="Table 9">
            <a:extLst>
              <a:ext uri="{FF2B5EF4-FFF2-40B4-BE49-F238E27FC236}">
                <a16:creationId xmlns:a16="http://schemas.microsoft.com/office/drawing/2014/main" id="{0E86DA3E-02EA-CC0B-D2A5-4B714E1E8E5C}"/>
              </a:ext>
            </a:extLst>
          </p:cNvPr>
          <p:cNvGraphicFramePr>
            <a:graphicFrameLocks noGrp="1"/>
          </p:cNvGraphicFramePr>
          <p:nvPr>
            <p:extLst>
              <p:ext uri="{D42A27DB-BD31-4B8C-83A1-F6EECF244321}">
                <p14:modId xmlns:p14="http://schemas.microsoft.com/office/powerpoint/2010/main" val="2205309558"/>
              </p:ext>
            </p:extLst>
          </p:nvPr>
        </p:nvGraphicFramePr>
        <p:xfrm>
          <a:off x="4785879" y="467208"/>
          <a:ext cx="6658848" cy="5923587"/>
        </p:xfrm>
        <a:graphic>
          <a:graphicData uri="http://schemas.openxmlformats.org/drawingml/2006/table">
            <a:tbl>
              <a:tblPr>
                <a:solidFill>
                  <a:schemeClr val="bg1"/>
                </a:solidFill>
              </a:tblPr>
              <a:tblGrid>
                <a:gridCol w="2266775">
                  <a:extLst>
                    <a:ext uri="{9D8B030D-6E8A-4147-A177-3AD203B41FA5}">
                      <a16:colId xmlns:a16="http://schemas.microsoft.com/office/drawing/2014/main" val="2441889091"/>
                    </a:ext>
                  </a:extLst>
                </a:gridCol>
                <a:gridCol w="1639587">
                  <a:extLst>
                    <a:ext uri="{9D8B030D-6E8A-4147-A177-3AD203B41FA5}">
                      <a16:colId xmlns:a16="http://schemas.microsoft.com/office/drawing/2014/main" val="4219895085"/>
                    </a:ext>
                  </a:extLst>
                </a:gridCol>
                <a:gridCol w="844902">
                  <a:extLst>
                    <a:ext uri="{9D8B030D-6E8A-4147-A177-3AD203B41FA5}">
                      <a16:colId xmlns:a16="http://schemas.microsoft.com/office/drawing/2014/main" val="979549763"/>
                    </a:ext>
                  </a:extLst>
                </a:gridCol>
                <a:gridCol w="1907584">
                  <a:extLst>
                    <a:ext uri="{9D8B030D-6E8A-4147-A177-3AD203B41FA5}">
                      <a16:colId xmlns:a16="http://schemas.microsoft.com/office/drawing/2014/main" val="1665082298"/>
                    </a:ext>
                  </a:extLst>
                </a:gridCol>
              </a:tblGrid>
              <a:tr h="448060">
                <a:tc>
                  <a:txBody>
                    <a:bodyPr/>
                    <a:lstStyle/>
                    <a:p>
                      <a:pPr algn="l" fontAlgn="ctr">
                        <a:buNone/>
                      </a:pPr>
                      <a:r>
                        <a:rPr lang="en-IN" sz="1400" b="0" i="0" u="none" strike="noStrike" cap="none" spc="0">
                          <a:solidFill>
                            <a:schemeClr val="tx1"/>
                          </a:solidFill>
                          <a:effectLst/>
                          <a:latin typeface="Arial" panose="020B0604020202020204" pitchFamily="34" charset="0"/>
                        </a:rPr>
                        <a:t>Particulars</a:t>
                      </a:r>
                    </a:p>
                  </a:txBody>
                  <a:tcPr marL="124008" marR="65417" marT="95391" marB="95391"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1" i="0" u="none" strike="noStrike" cap="none" spc="0">
                          <a:solidFill>
                            <a:schemeClr val="tx1"/>
                          </a:solidFill>
                          <a:effectLst/>
                          <a:latin typeface="Arial" panose="020B0604020202020204" pitchFamily="34" charset="0"/>
                        </a:rPr>
                        <a:t>Resident (ROR)</a:t>
                      </a:r>
                      <a:endParaRPr lang="en-IN" sz="1400" b="0" i="0" u="none" strike="noStrike" cap="none" spc="0">
                        <a:solidFill>
                          <a:schemeClr val="tx1"/>
                        </a:solidFill>
                        <a:effectLst/>
                        <a:latin typeface="Arial" panose="020B0604020202020204" pitchFamily="34" charset="0"/>
                      </a:endParaRP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1" i="0" u="none" strike="noStrike" cap="none" spc="0">
                          <a:solidFill>
                            <a:schemeClr val="tx1"/>
                          </a:solidFill>
                          <a:effectLst/>
                          <a:latin typeface="Arial" panose="020B0604020202020204" pitchFamily="34" charset="0"/>
                        </a:rPr>
                        <a:t>RNOR</a:t>
                      </a:r>
                      <a:endParaRPr lang="en-IN" sz="1400" b="0" i="0" u="none" strike="noStrike" cap="none" spc="0">
                        <a:solidFill>
                          <a:schemeClr val="tx1"/>
                        </a:solidFill>
                        <a:effectLst/>
                        <a:latin typeface="Arial" panose="020B0604020202020204" pitchFamily="34" charset="0"/>
                      </a:endParaRP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1" i="0" u="none" strike="noStrike" cap="none" spc="0">
                          <a:solidFill>
                            <a:schemeClr val="tx1"/>
                          </a:solidFill>
                          <a:effectLst/>
                          <a:latin typeface="Arial" panose="020B0604020202020204" pitchFamily="34" charset="0"/>
                        </a:rPr>
                        <a:t>Non-Resident (NR)</a:t>
                      </a:r>
                      <a:endParaRPr lang="en-IN" sz="1400" b="0" i="0" u="none" strike="noStrike" cap="none" spc="0">
                        <a:solidFill>
                          <a:schemeClr val="tx1"/>
                        </a:solidFill>
                        <a:effectLst/>
                        <a:latin typeface="Arial" panose="020B0604020202020204" pitchFamily="34" charset="0"/>
                      </a:endParaRPr>
                    </a:p>
                  </a:txBody>
                  <a:tcPr marL="124008" marR="65417" marT="95391" marB="95391"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2527537755"/>
                  </a:ext>
                </a:extLst>
              </a:tr>
              <a:tr h="448060">
                <a:tc>
                  <a:txBody>
                    <a:bodyPr/>
                    <a:lstStyle/>
                    <a:p>
                      <a:pPr algn="l" fontAlgn="ctr">
                        <a:buNone/>
                      </a:pPr>
                      <a:r>
                        <a:rPr lang="en-IN" sz="1400" b="1" i="0" u="none" strike="noStrike" cap="none" spc="0">
                          <a:solidFill>
                            <a:schemeClr val="tx1"/>
                          </a:solidFill>
                          <a:effectLst/>
                          <a:latin typeface="Arial" panose="020B0604020202020204" pitchFamily="34" charset="0"/>
                        </a:rPr>
                        <a:t>Income received in India</a:t>
                      </a:r>
                      <a:endParaRPr lang="en-IN" sz="1400" b="0" i="0" u="none" strike="noStrike" cap="none" spc="0">
                        <a:solidFill>
                          <a:schemeClr val="tx1"/>
                        </a:solidFill>
                        <a:effectLst/>
                        <a:latin typeface="Arial" panose="020B0604020202020204" pitchFamily="34" charset="0"/>
                      </a:endParaRPr>
                    </a:p>
                  </a:txBody>
                  <a:tcPr marL="124008" marR="65417" marT="95391" marB="95391"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4286533619"/>
                  </a:ext>
                </a:extLst>
              </a:tr>
              <a:tr h="662457">
                <a:tc>
                  <a:txBody>
                    <a:bodyPr/>
                    <a:lstStyle/>
                    <a:p>
                      <a:pPr algn="l" fontAlgn="ctr">
                        <a:buNone/>
                      </a:pPr>
                      <a:r>
                        <a:rPr lang="en-IN" sz="1400" b="1" i="0" u="none" strike="noStrike" cap="none" spc="0">
                          <a:solidFill>
                            <a:schemeClr val="tx1"/>
                          </a:solidFill>
                          <a:effectLst/>
                          <a:latin typeface="Arial" panose="020B0604020202020204" pitchFamily="34" charset="0"/>
                        </a:rPr>
                        <a:t>Income deemed to be received in India</a:t>
                      </a:r>
                      <a:endParaRPr lang="en-IN" sz="1400" b="0" i="0" u="none" strike="noStrike" cap="none" spc="0">
                        <a:solidFill>
                          <a:schemeClr val="tx1"/>
                        </a:solidFill>
                        <a:effectLst/>
                        <a:latin typeface="Arial" panose="020B0604020202020204" pitchFamily="34" charset="0"/>
                      </a:endParaRPr>
                    </a:p>
                  </a:txBody>
                  <a:tcPr marL="124008" marR="65417" marT="95391" marB="95391"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2338468747"/>
                  </a:ext>
                </a:extLst>
              </a:tr>
              <a:tr h="662457">
                <a:tc>
                  <a:txBody>
                    <a:bodyPr/>
                    <a:lstStyle/>
                    <a:p>
                      <a:pPr algn="l" fontAlgn="ctr">
                        <a:buNone/>
                      </a:pPr>
                      <a:r>
                        <a:rPr lang="en-IN" sz="1400" b="1" i="0" u="none" strike="noStrike" cap="none" spc="0">
                          <a:solidFill>
                            <a:schemeClr val="tx1"/>
                          </a:solidFill>
                          <a:effectLst/>
                          <a:latin typeface="Arial" panose="020B0604020202020204" pitchFamily="34" charset="0"/>
                        </a:rPr>
                        <a:t>Income accruing or arising in India</a:t>
                      </a:r>
                      <a:endParaRPr lang="en-IN" sz="1400" b="0" i="0" u="none" strike="noStrike" cap="none" spc="0">
                        <a:solidFill>
                          <a:schemeClr val="tx1"/>
                        </a:solidFill>
                        <a:effectLst/>
                        <a:latin typeface="Arial" panose="020B0604020202020204" pitchFamily="34" charset="0"/>
                      </a:endParaRPr>
                    </a:p>
                  </a:txBody>
                  <a:tcPr marL="124008" marR="65417" marT="95391" marB="95391"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3447850150"/>
                  </a:ext>
                </a:extLst>
              </a:tr>
              <a:tr h="1305650">
                <a:tc>
                  <a:txBody>
                    <a:bodyPr/>
                    <a:lstStyle/>
                    <a:p>
                      <a:pPr algn="l" fontAlgn="ctr">
                        <a:buNone/>
                      </a:pPr>
                      <a:r>
                        <a:rPr lang="en-IN" sz="1400" b="1" i="0" u="none" strike="noStrike" cap="none" spc="0">
                          <a:solidFill>
                            <a:schemeClr val="tx1"/>
                          </a:solidFill>
                          <a:effectLst/>
                          <a:latin typeface="Arial" panose="020B0604020202020204" pitchFamily="34" charset="0"/>
                        </a:rPr>
                        <a:t>Income deemed to accrue or arise in India (Section 9 – Business Connection, SEP, Royalty, FTS, etc.)</a:t>
                      </a:r>
                      <a:endParaRPr lang="en-IN" sz="1400" b="0" i="0" u="none" strike="noStrike" cap="none" spc="0">
                        <a:solidFill>
                          <a:schemeClr val="tx1"/>
                        </a:solidFill>
                        <a:effectLst/>
                        <a:latin typeface="Arial" panose="020B0604020202020204" pitchFamily="34" charset="0"/>
                      </a:endParaRPr>
                    </a:p>
                  </a:txBody>
                  <a:tcPr marL="124008" marR="65417" marT="95391" marB="95391"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4024509496"/>
                  </a:ext>
                </a:extLst>
              </a:tr>
              <a:tr h="1091253">
                <a:tc>
                  <a:txBody>
                    <a:bodyPr/>
                    <a:lstStyle/>
                    <a:p>
                      <a:pPr algn="l" fontAlgn="ctr">
                        <a:buNone/>
                      </a:pPr>
                      <a:r>
                        <a:rPr lang="en-IN" sz="1400" b="1" i="0" u="none" strike="noStrike" cap="none" spc="0">
                          <a:solidFill>
                            <a:schemeClr val="tx1"/>
                          </a:solidFill>
                          <a:effectLst/>
                          <a:latin typeface="Arial" panose="020B0604020202020204" pitchFamily="34" charset="0"/>
                        </a:rPr>
                        <a:t>Foreign income which neither accrues nor is deemed to accrue in India</a:t>
                      </a:r>
                      <a:endParaRPr lang="en-IN" sz="1400" b="0" i="0" u="none" strike="noStrike" cap="none" spc="0">
                        <a:solidFill>
                          <a:schemeClr val="tx1"/>
                        </a:solidFill>
                        <a:effectLst/>
                        <a:latin typeface="Arial" panose="020B0604020202020204" pitchFamily="34" charset="0"/>
                      </a:endParaRPr>
                    </a:p>
                  </a:txBody>
                  <a:tcPr marL="124008" marR="65417" marT="95391" marB="95391"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3989594390"/>
                  </a:ext>
                </a:extLst>
              </a:tr>
              <a:tr h="1305650">
                <a:tc>
                  <a:txBody>
                    <a:bodyPr/>
                    <a:lstStyle/>
                    <a:p>
                      <a:pPr algn="l" fontAlgn="ctr">
                        <a:buNone/>
                      </a:pPr>
                      <a:r>
                        <a:rPr lang="en-IN" sz="1400" b="1" i="0" u="none" strike="noStrike" cap="none" spc="0">
                          <a:solidFill>
                            <a:schemeClr val="tx1"/>
                          </a:solidFill>
                          <a:effectLst/>
                          <a:latin typeface="Arial" panose="020B0604020202020204" pitchFamily="34" charset="0"/>
                        </a:rPr>
                        <a:t>Foreign income derived from a business controlled from India or a profession set up in India</a:t>
                      </a:r>
                      <a:endParaRPr lang="en-IN" sz="1400" b="0" i="0" u="none" strike="noStrike" cap="none" spc="0">
                        <a:solidFill>
                          <a:schemeClr val="tx1"/>
                        </a:solidFill>
                        <a:effectLst/>
                        <a:latin typeface="Arial" panose="020B0604020202020204" pitchFamily="34" charset="0"/>
                      </a:endParaRPr>
                    </a:p>
                  </a:txBody>
                  <a:tcPr marL="124008" marR="65417" marT="95391" marB="95391" anchor="ctr">
                    <a:lnL w="19050" cap="flat" cmpd="sng" algn="ctr">
                      <a:solidFill>
                        <a:schemeClr val="tx1"/>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9050" cap="flat" cmpd="sng" algn="ctr">
                      <a:solidFill>
                        <a:schemeClr val="tx1"/>
                      </a:solidFill>
                      <a:prstDash val="solid"/>
                    </a:lnT>
                    <a:lnB w="19050" cap="flat" cmpd="sng" algn="ctr">
                      <a:solidFill>
                        <a:schemeClr val="tx1"/>
                      </a:solidFill>
                      <a:prstDash val="solid"/>
                    </a:lnB>
                    <a:noFill/>
                  </a:tcPr>
                </a:tc>
                <a:tc>
                  <a:txBody>
                    <a:bodyPr/>
                    <a:lstStyle/>
                    <a:p>
                      <a:pPr algn="ctr" fontAlgn="ctr">
                        <a:buNone/>
                      </a:pPr>
                      <a:r>
                        <a:rPr lang="en-IN" sz="1400" b="0" i="0" u="none" strike="noStrike" cap="none" spc="0">
                          <a:solidFill>
                            <a:schemeClr val="tx1"/>
                          </a:solidFill>
                          <a:effectLst/>
                          <a:latin typeface="Arial" panose="020B0604020202020204" pitchFamily="34" charset="0"/>
                        </a:rPr>
                        <a:t>❌</a:t>
                      </a:r>
                    </a:p>
                  </a:txBody>
                  <a:tcPr marL="124008" marR="65417" marT="95391" marB="95391" anchor="ctr">
                    <a:lnL w="6350" cap="flat" cmpd="sng" algn="ctr">
                      <a:solidFill>
                        <a:schemeClr val="tx1">
                          <a:lumMod val="50000"/>
                          <a:lumOff val="50000"/>
                        </a:schemeClr>
                      </a:solidFill>
                      <a:prstDash val="solid"/>
                    </a:lnL>
                    <a:lnR w="19050" cap="flat" cmpd="sng" algn="ctr">
                      <a:solidFill>
                        <a:schemeClr val="tx1"/>
                      </a:solidFill>
                      <a:prstDash val="solid"/>
                    </a:lnR>
                    <a:lnT w="19050" cap="flat" cmpd="sng" algn="ctr">
                      <a:solidFill>
                        <a:schemeClr val="tx1"/>
                      </a:solidFill>
                      <a:prstDash val="solid"/>
                    </a:lnT>
                    <a:lnB w="19050" cap="flat" cmpd="sng" algn="ctr">
                      <a:solidFill>
                        <a:schemeClr val="tx1"/>
                      </a:solidFill>
                      <a:prstDash val="solid"/>
                    </a:lnB>
                    <a:noFill/>
                  </a:tcPr>
                </a:tc>
                <a:extLst>
                  <a:ext uri="{0D108BD9-81ED-4DB2-BD59-A6C34878D82A}">
                    <a16:rowId xmlns:a16="http://schemas.microsoft.com/office/drawing/2014/main" val="2981397459"/>
                  </a:ext>
                </a:extLst>
              </a:tr>
            </a:tbl>
          </a:graphicData>
        </a:graphic>
      </p:graphicFrame>
    </p:spTree>
    <p:extLst>
      <p:ext uri="{BB962C8B-B14F-4D97-AF65-F5344CB8AC3E}">
        <p14:creationId xmlns:p14="http://schemas.microsoft.com/office/powerpoint/2010/main" val="31805817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1C2674D-4EB8-57B8-AC5E-174A89C1C843}"/>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Business Connection  - Agent</a:t>
            </a:r>
            <a:endParaRPr lang="en-IN" sz="4000" dirty="0">
              <a:solidFill>
                <a:srgbClr val="FFFFFF"/>
              </a:solidFill>
            </a:endParaRPr>
          </a:p>
        </p:txBody>
      </p:sp>
      <p:graphicFrame>
        <p:nvGraphicFramePr>
          <p:cNvPr id="5" name="Content Placeholder 4">
            <a:extLst>
              <a:ext uri="{FF2B5EF4-FFF2-40B4-BE49-F238E27FC236}">
                <a16:creationId xmlns:a16="http://schemas.microsoft.com/office/drawing/2014/main" id="{28C974DE-CF32-6B10-CE7F-11B1EF9339F2}"/>
              </a:ext>
            </a:extLst>
          </p:cNvPr>
          <p:cNvGraphicFramePr>
            <a:graphicFrameLocks noGrp="1"/>
          </p:cNvGraphicFramePr>
          <p:nvPr>
            <p:ph idx="1"/>
            <p:extLst>
              <p:ext uri="{D42A27DB-BD31-4B8C-83A1-F6EECF244321}">
                <p14:modId xmlns:p14="http://schemas.microsoft.com/office/powerpoint/2010/main" val="2128371555"/>
              </p:ext>
            </p:extLst>
          </p:nvPr>
        </p:nvGraphicFramePr>
        <p:xfrm>
          <a:off x="644056" y="2743922"/>
          <a:ext cx="10927830" cy="2930120"/>
        </p:xfrm>
        <a:graphic>
          <a:graphicData uri="http://schemas.openxmlformats.org/drawingml/2006/table">
            <a:tbl>
              <a:tblPr>
                <a:tableStyleId>{E8B1032C-EA38-4F05-BA0D-38AFFFC7BED3}</a:tableStyleId>
              </a:tblPr>
              <a:tblGrid>
                <a:gridCol w="6146037">
                  <a:extLst>
                    <a:ext uri="{9D8B030D-6E8A-4147-A177-3AD203B41FA5}">
                      <a16:colId xmlns:a16="http://schemas.microsoft.com/office/drawing/2014/main" val="2264913778"/>
                    </a:ext>
                  </a:extLst>
                </a:gridCol>
                <a:gridCol w="4781793">
                  <a:extLst>
                    <a:ext uri="{9D8B030D-6E8A-4147-A177-3AD203B41FA5}">
                      <a16:colId xmlns:a16="http://schemas.microsoft.com/office/drawing/2014/main" val="3861202894"/>
                    </a:ext>
                  </a:extLst>
                </a:gridCol>
              </a:tblGrid>
              <a:tr h="732530">
                <a:tc>
                  <a:txBody>
                    <a:bodyPr/>
                    <a:lstStyle/>
                    <a:p>
                      <a:pPr algn="l" fontAlgn="ctr">
                        <a:buNone/>
                      </a:pPr>
                      <a:r>
                        <a:rPr lang="en-IN" sz="3300" b="0" u="none" strike="noStrike" dirty="0">
                          <a:effectLst/>
                        </a:rPr>
                        <a:t>Dependent Agent</a:t>
                      </a:r>
                      <a:endParaRPr lang="en-IN" sz="3300" b="0" i="0" u="none" strike="noStrike" dirty="0">
                        <a:effectLst/>
                        <a:latin typeface="Arial" panose="020B0604020202020204" pitchFamily="34" charset="0"/>
                      </a:endParaRPr>
                    </a:p>
                  </a:txBody>
                  <a:tcPr marL="166484" marR="166484" marT="83242" marB="83242" anchor="ctr"/>
                </a:tc>
                <a:tc>
                  <a:txBody>
                    <a:bodyPr/>
                    <a:lstStyle/>
                    <a:p>
                      <a:pPr algn="l" fontAlgn="ctr">
                        <a:buNone/>
                      </a:pPr>
                      <a:r>
                        <a:rPr lang="en-IN" sz="3300" b="0" u="none" strike="noStrike">
                          <a:effectLst/>
                        </a:rPr>
                        <a:t>Independent Agent</a:t>
                      </a:r>
                      <a:endParaRPr lang="en-IN" sz="3300" b="0" i="0" u="none" strike="noStrike">
                        <a:effectLst/>
                        <a:latin typeface="Arial" panose="020B0604020202020204" pitchFamily="34" charset="0"/>
                      </a:endParaRPr>
                    </a:p>
                  </a:txBody>
                  <a:tcPr marL="166484" marR="166484" marT="83242" marB="83242" anchor="ctr"/>
                </a:tc>
                <a:extLst>
                  <a:ext uri="{0D108BD9-81ED-4DB2-BD59-A6C34878D82A}">
                    <a16:rowId xmlns:a16="http://schemas.microsoft.com/office/drawing/2014/main" val="4136467161"/>
                  </a:ext>
                </a:extLst>
              </a:tr>
              <a:tr h="732530">
                <a:tc>
                  <a:txBody>
                    <a:bodyPr/>
                    <a:lstStyle/>
                    <a:p>
                      <a:pPr algn="l" fontAlgn="ctr">
                        <a:buNone/>
                      </a:pPr>
                      <a:r>
                        <a:rPr lang="en-IN" sz="3300" b="0" u="none" strike="noStrike" dirty="0">
                          <a:effectLst/>
                        </a:rPr>
                        <a:t>Works mainly for one principal</a:t>
                      </a:r>
                      <a:endParaRPr lang="en-IN" sz="3300" b="0" i="0" u="none" strike="noStrike" dirty="0">
                        <a:effectLst/>
                        <a:latin typeface="Arial" panose="020B0604020202020204" pitchFamily="34" charset="0"/>
                      </a:endParaRPr>
                    </a:p>
                  </a:txBody>
                  <a:tcPr marL="166484" marR="166484" marT="83242" marB="83242" anchor="ctr"/>
                </a:tc>
                <a:tc>
                  <a:txBody>
                    <a:bodyPr/>
                    <a:lstStyle/>
                    <a:p>
                      <a:pPr algn="l" fontAlgn="ctr">
                        <a:buNone/>
                      </a:pPr>
                      <a:r>
                        <a:rPr lang="en-IN" sz="3300" b="0" u="none" strike="noStrike">
                          <a:effectLst/>
                        </a:rPr>
                        <a:t>Works for many clients</a:t>
                      </a:r>
                      <a:endParaRPr lang="en-IN" sz="3300" b="0" i="0" u="none" strike="noStrike">
                        <a:effectLst/>
                        <a:latin typeface="Arial" panose="020B0604020202020204" pitchFamily="34" charset="0"/>
                      </a:endParaRPr>
                    </a:p>
                  </a:txBody>
                  <a:tcPr marL="166484" marR="166484" marT="83242" marB="83242" anchor="ctr"/>
                </a:tc>
                <a:extLst>
                  <a:ext uri="{0D108BD9-81ED-4DB2-BD59-A6C34878D82A}">
                    <a16:rowId xmlns:a16="http://schemas.microsoft.com/office/drawing/2014/main" val="4198752704"/>
                  </a:ext>
                </a:extLst>
              </a:tr>
              <a:tr h="732530">
                <a:tc>
                  <a:txBody>
                    <a:bodyPr/>
                    <a:lstStyle/>
                    <a:p>
                      <a:pPr algn="l" fontAlgn="ctr">
                        <a:buNone/>
                      </a:pPr>
                      <a:r>
                        <a:rPr lang="en-IN" sz="3300" b="0" u="none" strike="noStrike" dirty="0">
                          <a:effectLst/>
                        </a:rPr>
                        <a:t>Creates Business Connection</a:t>
                      </a:r>
                      <a:endParaRPr lang="en-IN" sz="3300" b="0" i="0" u="none" strike="noStrike" dirty="0">
                        <a:effectLst/>
                        <a:latin typeface="Arial" panose="020B0604020202020204" pitchFamily="34" charset="0"/>
                      </a:endParaRPr>
                    </a:p>
                  </a:txBody>
                  <a:tcPr marL="166484" marR="166484" marT="83242" marB="83242" anchor="ctr"/>
                </a:tc>
                <a:tc>
                  <a:txBody>
                    <a:bodyPr/>
                    <a:lstStyle/>
                    <a:p>
                      <a:pPr algn="l" fontAlgn="ctr">
                        <a:buNone/>
                      </a:pPr>
                      <a:r>
                        <a:rPr lang="en-IN" sz="3300" b="0" u="none" strike="noStrike" dirty="0">
                          <a:effectLst/>
                        </a:rPr>
                        <a:t>Normally does not</a:t>
                      </a:r>
                      <a:endParaRPr lang="en-IN" sz="3300" b="0" i="0" u="none" strike="noStrike" dirty="0">
                        <a:effectLst/>
                        <a:latin typeface="Arial" panose="020B0604020202020204" pitchFamily="34" charset="0"/>
                      </a:endParaRPr>
                    </a:p>
                  </a:txBody>
                  <a:tcPr marL="166484" marR="166484" marT="83242" marB="83242" anchor="ctr"/>
                </a:tc>
                <a:extLst>
                  <a:ext uri="{0D108BD9-81ED-4DB2-BD59-A6C34878D82A}">
                    <a16:rowId xmlns:a16="http://schemas.microsoft.com/office/drawing/2014/main" val="1454371394"/>
                  </a:ext>
                </a:extLst>
              </a:tr>
              <a:tr h="732530">
                <a:tc>
                  <a:txBody>
                    <a:bodyPr/>
                    <a:lstStyle/>
                    <a:p>
                      <a:pPr algn="l" fontAlgn="ctr">
                        <a:buNone/>
                      </a:pPr>
                      <a:r>
                        <a:rPr lang="en-IN" sz="3300" b="0" u="none" strike="noStrike" dirty="0">
                          <a:effectLst/>
                        </a:rPr>
                        <a:t>Controlled by Non-resident</a:t>
                      </a:r>
                      <a:endParaRPr lang="en-IN" sz="3300" b="0" i="0" u="none" strike="noStrike" dirty="0">
                        <a:effectLst/>
                        <a:latin typeface="Arial" panose="020B0604020202020204" pitchFamily="34" charset="0"/>
                      </a:endParaRPr>
                    </a:p>
                  </a:txBody>
                  <a:tcPr marL="166484" marR="166484" marT="83242" marB="83242" anchor="ctr"/>
                </a:tc>
                <a:tc>
                  <a:txBody>
                    <a:bodyPr/>
                    <a:lstStyle/>
                    <a:p>
                      <a:pPr algn="l" fontAlgn="ctr">
                        <a:buNone/>
                      </a:pPr>
                      <a:r>
                        <a:rPr lang="en-IN" sz="3300" b="0" u="none" strike="noStrike" dirty="0">
                          <a:effectLst/>
                        </a:rPr>
                        <a:t>Independent</a:t>
                      </a:r>
                      <a:endParaRPr lang="en-IN" sz="3300" b="0" i="0" u="none" strike="noStrike" dirty="0">
                        <a:effectLst/>
                        <a:latin typeface="Arial" panose="020B0604020202020204" pitchFamily="34" charset="0"/>
                      </a:endParaRPr>
                    </a:p>
                  </a:txBody>
                  <a:tcPr marL="166484" marR="166484" marT="83242" marB="83242" anchor="ctr"/>
                </a:tc>
                <a:extLst>
                  <a:ext uri="{0D108BD9-81ED-4DB2-BD59-A6C34878D82A}">
                    <a16:rowId xmlns:a16="http://schemas.microsoft.com/office/drawing/2014/main" val="3785678710"/>
                  </a:ext>
                </a:extLst>
              </a:tr>
            </a:tbl>
          </a:graphicData>
        </a:graphic>
      </p:graphicFrame>
    </p:spTree>
    <p:extLst>
      <p:ext uri="{BB962C8B-B14F-4D97-AF65-F5344CB8AC3E}">
        <p14:creationId xmlns:p14="http://schemas.microsoft.com/office/powerpoint/2010/main" val="20168263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rson holding a puzzle piece">
            <a:extLst>
              <a:ext uri="{FF2B5EF4-FFF2-40B4-BE49-F238E27FC236}">
                <a16:creationId xmlns:a16="http://schemas.microsoft.com/office/drawing/2014/main" id="{776B39F7-063C-48C1-2D1A-59FB9A691801}"/>
              </a:ext>
            </a:extLst>
          </p:cNvPr>
          <p:cNvPicPr>
            <a:picLocks noChangeAspect="1"/>
          </p:cNvPicPr>
          <p:nvPr/>
        </p:nvPicPr>
        <p:blipFill>
          <a:blip r:embed="rId2"/>
          <a:srcRect l="23439" r="23113" b="-1"/>
          <a:stretch>
            <a:fillRect/>
          </a:stretch>
        </p:blipFill>
        <p:spPr>
          <a:xfrm>
            <a:off x="-1" y="597876"/>
            <a:ext cx="4494624" cy="5697415"/>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C1B234-2E25-006B-3F99-0B189BF5ECB6}"/>
              </a:ext>
            </a:extLst>
          </p:cNvPr>
          <p:cNvSpPr>
            <a:spLocks noGrp="1"/>
          </p:cNvSpPr>
          <p:nvPr>
            <p:ph type="title"/>
          </p:nvPr>
        </p:nvSpPr>
        <p:spPr>
          <a:xfrm>
            <a:off x="4818185" y="258452"/>
            <a:ext cx="5109147" cy="941379"/>
          </a:xfrm>
        </p:spPr>
        <p:txBody>
          <a:bodyPr>
            <a:normAutofit/>
          </a:bodyPr>
          <a:lstStyle/>
          <a:p>
            <a:r>
              <a:rPr lang="en-US" sz="4000" dirty="0"/>
              <a:t>Business Connection</a:t>
            </a:r>
            <a:endParaRPr lang="en-IN" sz="4000" dirty="0"/>
          </a:p>
        </p:txBody>
      </p:sp>
      <p:sp>
        <p:nvSpPr>
          <p:cNvPr id="3" name="Content Placeholder 2">
            <a:extLst>
              <a:ext uri="{FF2B5EF4-FFF2-40B4-BE49-F238E27FC236}">
                <a16:creationId xmlns:a16="http://schemas.microsoft.com/office/drawing/2014/main" id="{8B0AEA32-0A54-146B-5FCC-8ADAD21078E6}"/>
              </a:ext>
            </a:extLst>
          </p:cNvPr>
          <p:cNvSpPr>
            <a:spLocks noGrp="1"/>
          </p:cNvSpPr>
          <p:nvPr>
            <p:ph idx="1"/>
          </p:nvPr>
        </p:nvSpPr>
        <p:spPr>
          <a:xfrm>
            <a:off x="4818185" y="1019908"/>
            <a:ext cx="6576646" cy="5220170"/>
          </a:xfrm>
        </p:spPr>
        <p:txBody>
          <a:bodyPr anchor="ctr">
            <a:normAutofit/>
          </a:bodyPr>
          <a:lstStyle/>
          <a:p>
            <a:pPr marL="0" indent="0">
              <a:buNone/>
            </a:pPr>
            <a:r>
              <a:rPr lang="en-IN" sz="2000" dirty="0"/>
              <a:t>Example</a:t>
            </a:r>
          </a:p>
          <a:p>
            <a:pPr marL="0" indent="0">
              <a:buNone/>
            </a:pPr>
            <a:r>
              <a:rPr lang="en-IN" sz="2000" dirty="0"/>
              <a:t>Exclusive Sales Agent</a:t>
            </a:r>
          </a:p>
          <a:p>
            <a:pPr marL="0" indent="0">
              <a:buNone/>
            </a:pPr>
            <a:r>
              <a:rPr lang="en-IN" sz="2000" dirty="0"/>
              <a:t>       ↓</a:t>
            </a:r>
          </a:p>
          <a:p>
            <a:pPr marL="0" indent="0">
              <a:buNone/>
            </a:pPr>
            <a:r>
              <a:rPr lang="en-IN" sz="2000" dirty="0"/>
              <a:t>Dependent Agent</a:t>
            </a:r>
          </a:p>
          <a:p>
            <a:pPr marL="0" indent="0">
              <a:buNone/>
            </a:pPr>
            <a:r>
              <a:rPr lang="en-IN" sz="2000" dirty="0"/>
              <a:t>       ↓</a:t>
            </a:r>
          </a:p>
          <a:p>
            <a:pPr marL="0" indent="0">
              <a:buNone/>
            </a:pPr>
            <a:r>
              <a:rPr lang="en-IN" sz="2000" dirty="0"/>
              <a:t>Business Connection.</a:t>
            </a:r>
          </a:p>
          <a:p>
            <a:pPr marL="0" indent="0">
              <a:buNone/>
            </a:pPr>
            <a:br>
              <a:rPr lang="en-IN" sz="2000" dirty="0"/>
            </a:br>
            <a:endParaRPr lang="en-IN" sz="2000" dirty="0"/>
          </a:p>
          <a:p>
            <a:pPr marL="0" indent="0">
              <a:buNone/>
            </a:pPr>
            <a:r>
              <a:rPr lang="en-IN" sz="2000" dirty="0"/>
              <a:t>Broker selling products of several companies</a:t>
            </a:r>
          </a:p>
          <a:p>
            <a:pPr marL="0" indent="0">
              <a:buNone/>
            </a:pPr>
            <a:r>
              <a:rPr lang="en-IN" sz="2000" dirty="0"/>
              <a:t>      ↓</a:t>
            </a:r>
          </a:p>
          <a:p>
            <a:pPr marL="0" indent="0">
              <a:buNone/>
            </a:pPr>
            <a:r>
              <a:rPr lang="en-IN" sz="2000" dirty="0"/>
              <a:t>Independent Agent</a:t>
            </a:r>
          </a:p>
          <a:p>
            <a:pPr marL="0" indent="0">
              <a:buNone/>
            </a:pPr>
            <a:r>
              <a:rPr lang="en-IN" sz="2000" dirty="0"/>
              <a:t>      ↓</a:t>
            </a:r>
          </a:p>
          <a:p>
            <a:pPr marL="0" indent="0">
              <a:buNone/>
            </a:pPr>
            <a:r>
              <a:rPr lang="en-IN" sz="2000" dirty="0"/>
              <a:t>No Business Connection.</a:t>
            </a:r>
          </a:p>
          <a:p>
            <a:endParaRPr lang="en-IN" sz="1100" dirty="0"/>
          </a:p>
        </p:txBody>
      </p:sp>
    </p:spTree>
    <p:extLst>
      <p:ext uri="{BB962C8B-B14F-4D97-AF65-F5344CB8AC3E}">
        <p14:creationId xmlns:p14="http://schemas.microsoft.com/office/powerpoint/2010/main" val="26544908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F5209-BE7D-12C6-2884-BA4AEC0397AC}"/>
              </a:ext>
            </a:extLst>
          </p:cNvPr>
          <p:cNvSpPr>
            <a:spLocks noGrp="1"/>
          </p:cNvSpPr>
          <p:nvPr>
            <p:ph type="title"/>
          </p:nvPr>
        </p:nvSpPr>
        <p:spPr/>
        <p:txBody>
          <a:bodyPr/>
          <a:lstStyle/>
          <a:p>
            <a:r>
              <a:rPr lang="en-US" dirty="0"/>
              <a:t>Exceptions</a:t>
            </a:r>
            <a:endParaRPr lang="en-IN" dirty="0"/>
          </a:p>
        </p:txBody>
      </p:sp>
      <p:sp>
        <p:nvSpPr>
          <p:cNvPr id="3" name="Content Placeholder 2">
            <a:extLst>
              <a:ext uri="{FF2B5EF4-FFF2-40B4-BE49-F238E27FC236}">
                <a16:creationId xmlns:a16="http://schemas.microsoft.com/office/drawing/2014/main" id="{1F8BAA7A-DCBD-A995-6F67-218805077B52}"/>
              </a:ext>
            </a:extLst>
          </p:cNvPr>
          <p:cNvSpPr>
            <a:spLocks noGrp="1"/>
          </p:cNvSpPr>
          <p:nvPr>
            <p:ph idx="1"/>
          </p:nvPr>
        </p:nvSpPr>
        <p:spPr/>
        <p:txBody>
          <a:bodyPr/>
          <a:lstStyle/>
          <a:p>
            <a:r>
              <a:rPr lang="en-IN" dirty="0"/>
              <a:t>The Act specifically excludes:</a:t>
            </a:r>
          </a:p>
          <a:p>
            <a:r>
              <a:rPr lang="en-IN" dirty="0"/>
              <a:t>✔ Purchase of goods for export</a:t>
            </a:r>
          </a:p>
          <a:p>
            <a:r>
              <a:rPr lang="en-IN" dirty="0"/>
              <a:t>✔ Collection of news by foreign news agencies</a:t>
            </a:r>
          </a:p>
          <a:p>
            <a:r>
              <a:rPr lang="en-IN" dirty="0"/>
              <a:t>✔ Display of rough diamonds in notified zones</a:t>
            </a:r>
          </a:p>
          <a:p>
            <a:r>
              <a:rPr lang="en-IN" dirty="0"/>
              <a:t>✔ Shooting of films in India by eligible foreign producers</a:t>
            </a:r>
          </a:p>
          <a:p>
            <a:r>
              <a:rPr lang="en-IN" b="1" dirty="0"/>
              <a:t>Why?</a:t>
            </a:r>
          </a:p>
          <a:p>
            <a:r>
              <a:rPr lang="en-IN" dirty="0"/>
              <a:t>These activities are considered preparatory or promotional and therefore do not establish a taxable business nexus.</a:t>
            </a:r>
          </a:p>
          <a:p>
            <a:endParaRPr lang="en-IN" dirty="0"/>
          </a:p>
        </p:txBody>
      </p:sp>
    </p:spTree>
    <p:extLst>
      <p:ext uri="{BB962C8B-B14F-4D97-AF65-F5344CB8AC3E}">
        <p14:creationId xmlns:p14="http://schemas.microsoft.com/office/powerpoint/2010/main" val="21381217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gital graphs and numbers in 3D">
            <a:extLst>
              <a:ext uri="{FF2B5EF4-FFF2-40B4-BE49-F238E27FC236}">
                <a16:creationId xmlns:a16="http://schemas.microsoft.com/office/drawing/2014/main" id="{6ADC125A-ABC4-CCA5-5F67-7BBD515D6996}"/>
              </a:ext>
            </a:extLst>
          </p:cNvPr>
          <p:cNvPicPr>
            <a:picLocks noChangeAspect="1"/>
          </p:cNvPicPr>
          <p:nvPr/>
        </p:nvPicPr>
        <p:blipFill>
          <a:blip r:embed="rId2"/>
          <a:srcRect l="28191" r="19150" b="-2"/>
          <a:stretch>
            <a:fillRect/>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5D72C7-75A3-DE86-E080-AC0DDEFAC21B}"/>
              </a:ext>
            </a:extLst>
          </p:cNvPr>
          <p:cNvSpPr>
            <a:spLocks noGrp="1"/>
          </p:cNvSpPr>
          <p:nvPr>
            <p:ph type="title"/>
          </p:nvPr>
        </p:nvSpPr>
        <p:spPr>
          <a:xfrm>
            <a:off x="5641183" y="321020"/>
            <a:ext cx="6381484" cy="1067514"/>
          </a:xfrm>
        </p:spPr>
        <p:txBody>
          <a:bodyPr>
            <a:normAutofit/>
          </a:bodyPr>
          <a:lstStyle/>
          <a:p>
            <a:r>
              <a:rPr lang="en-IN" sz="3400" dirty="0">
                <a:solidFill>
                  <a:schemeClr val="accent1"/>
                </a:solidFill>
              </a:rPr>
              <a:t>Significant Economic Presence </a:t>
            </a:r>
            <a:r>
              <a:rPr lang="en-IN" sz="3400" dirty="0"/>
              <a:t>(SEP) section 9(9)(d)</a:t>
            </a:r>
          </a:p>
        </p:txBody>
      </p:sp>
      <p:sp>
        <p:nvSpPr>
          <p:cNvPr id="3" name="Content Placeholder 2">
            <a:extLst>
              <a:ext uri="{FF2B5EF4-FFF2-40B4-BE49-F238E27FC236}">
                <a16:creationId xmlns:a16="http://schemas.microsoft.com/office/drawing/2014/main" id="{A7802067-B89A-62CB-8452-4379DC9912BE}"/>
              </a:ext>
            </a:extLst>
          </p:cNvPr>
          <p:cNvSpPr>
            <a:spLocks noGrp="1"/>
          </p:cNvSpPr>
          <p:nvPr>
            <p:ph idx="1"/>
          </p:nvPr>
        </p:nvSpPr>
        <p:spPr>
          <a:xfrm>
            <a:off x="5503603" y="1507067"/>
            <a:ext cx="6688396" cy="5350933"/>
          </a:xfrm>
        </p:spPr>
        <p:txBody>
          <a:bodyPr anchor="ctr">
            <a:normAutofit lnSpcReduction="10000"/>
          </a:bodyPr>
          <a:lstStyle/>
          <a:p>
            <a:r>
              <a:rPr lang="en-IN" sz="2000" dirty="0"/>
              <a:t>A </a:t>
            </a:r>
            <a:r>
              <a:rPr lang="en-IN" sz="2000" b="1" dirty="0"/>
              <a:t>Non-Resident</a:t>
            </a:r>
            <a:r>
              <a:rPr lang="en-IN" sz="2000" dirty="0"/>
              <a:t> may have a </a:t>
            </a:r>
            <a:r>
              <a:rPr lang="en-IN" sz="2000" b="1" dirty="0"/>
              <a:t>Significant Economic Presence (SEP)</a:t>
            </a:r>
            <a:r>
              <a:rPr lang="en-IN" sz="2000" dirty="0"/>
              <a:t> in India if it has a </a:t>
            </a:r>
            <a:r>
              <a:rPr lang="en-IN" sz="2000" b="1" dirty="0">
                <a:solidFill>
                  <a:schemeClr val="accent1"/>
                </a:solidFill>
              </a:rPr>
              <a:t>substantial economic connection </a:t>
            </a:r>
            <a:r>
              <a:rPr lang="en-IN" sz="2000" b="1" dirty="0"/>
              <a:t>with India</a:t>
            </a:r>
            <a:r>
              <a:rPr lang="en-IN" sz="2000" dirty="0"/>
              <a:t>, even </a:t>
            </a:r>
            <a:r>
              <a:rPr lang="en-IN" sz="2000" b="1" dirty="0"/>
              <a:t>without any physical presence</a:t>
            </a:r>
            <a:r>
              <a:rPr lang="en-IN" sz="2000" dirty="0"/>
              <a:t> in India.</a:t>
            </a:r>
          </a:p>
          <a:p>
            <a:r>
              <a:rPr lang="en-IN" sz="2000" b="1" dirty="0"/>
              <a:t>SEP may arise where the Non-Resident:</a:t>
            </a:r>
          </a:p>
          <a:p>
            <a:r>
              <a:rPr lang="en-IN" sz="2000" dirty="0"/>
              <a:t>✔ Sells goods, provides services, licenses property, or supplies digital products (such as software or downloadable content) to persons in India, and the transactions exceed the prescribed monetary threshold; </a:t>
            </a:r>
            <a:r>
              <a:rPr lang="en-IN" sz="2000" b="1" dirty="0"/>
              <a:t>or</a:t>
            </a:r>
            <a:endParaRPr lang="en-IN" sz="2000" dirty="0"/>
          </a:p>
          <a:p>
            <a:r>
              <a:rPr lang="en-IN" sz="2000" dirty="0"/>
              <a:t>✔ Regularly solicits business from, or continuously interacts with, users in India beyond the prescribed threshold.</a:t>
            </a:r>
          </a:p>
          <a:p>
            <a:r>
              <a:rPr lang="en-IN" sz="2000" b="1" dirty="0"/>
              <a:t>Key Principle</a:t>
            </a:r>
          </a:p>
          <a:p>
            <a:r>
              <a:rPr lang="en-IN" sz="2000" b="1" dirty="0"/>
              <a:t>A Non-Resident can have a taxable presence in India even without an office, branch, employees, or any other physical presence in India.</a:t>
            </a:r>
            <a:endParaRPr lang="en-IN" sz="2000" dirty="0"/>
          </a:p>
          <a:p>
            <a:endParaRPr lang="en-IN" sz="2000" dirty="0"/>
          </a:p>
        </p:txBody>
      </p:sp>
    </p:spTree>
    <p:extLst>
      <p:ext uri="{BB962C8B-B14F-4D97-AF65-F5344CB8AC3E}">
        <p14:creationId xmlns:p14="http://schemas.microsoft.com/office/powerpoint/2010/main" val="40728324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D397F1-3DF3-EA39-4AAE-F9115CEB029E}"/>
              </a:ext>
            </a:extLst>
          </p:cNvPr>
          <p:cNvSpPr>
            <a:spLocks noGrp="1"/>
          </p:cNvSpPr>
          <p:nvPr>
            <p:ph type="title"/>
          </p:nvPr>
        </p:nvSpPr>
        <p:spPr>
          <a:xfrm>
            <a:off x="761803" y="350196"/>
            <a:ext cx="4646904" cy="1624520"/>
          </a:xfrm>
        </p:spPr>
        <p:txBody>
          <a:bodyPr anchor="ctr">
            <a:normAutofit/>
          </a:bodyPr>
          <a:lstStyle/>
          <a:p>
            <a:r>
              <a:rPr lang="en-US" sz="4000"/>
              <a:t>Situation 1 – Transaction Test</a:t>
            </a:r>
            <a:endParaRPr lang="en-IN" sz="4000"/>
          </a:p>
        </p:txBody>
      </p:sp>
      <p:sp>
        <p:nvSpPr>
          <p:cNvPr id="3" name="Content Placeholder 2">
            <a:extLst>
              <a:ext uri="{FF2B5EF4-FFF2-40B4-BE49-F238E27FC236}">
                <a16:creationId xmlns:a16="http://schemas.microsoft.com/office/drawing/2014/main" id="{8E1EF133-8C7F-85B0-24DA-57587A86FF4F}"/>
              </a:ext>
            </a:extLst>
          </p:cNvPr>
          <p:cNvSpPr>
            <a:spLocks noGrp="1"/>
          </p:cNvSpPr>
          <p:nvPr>
            <p:ph idx="1"/>
          </p:nvPr>
        </p:nvSpPr>
        <p:spPr>
          <a:xfrm>
            <a:off x="761802" y="2743200"/>
            <a:ext cx="4646905" cy="3613149"/>
          </a:xfrm>
        </p:spPr>
        <p:txBody>
          <a:bodyPr anchor="ctr">
            <a:normAutofit/>
          </a:bodyPr>
          <a:lstStyle/>
          <a:p>
            <a:pPr marL="0" indent="0">
              <a:buNone/>
            </a:pPr>
            <a:r>
              <a:rPr lang="en-IN" sz="1700"/>
              <a:t>US Software Company</a:t>
            </a:r>
          </a:p>
          <a:p>
            <a:pPr marL="0" indent="0">
              <a:buNone/>
            </a:pPr>
            <a:r>
              <a:rPr lang="en-IN" sz="1700"/>
              <a:t>                    ↓</a:t>
            </a:r>
          </a:p>
          <a:p>
            <a:pPr marL="0" indent="0">
              <a:buNone/>
            </a:pPr>
            <a:r>
              <a:rPr lang="en-IN" sz="1700"/>
              <a:t>Sells cloud software to 8,000 Indian companies.</a:t>
            </a:r>
          </a:p>
          <a:p>
            <a:pPr marL="0" indent="0">
              <a:buNone/>
            </a:pPr>
            <a:r>
              <a:rPr lang="en-IN" sz="1700"/>
              <a:t>                   ↓</a:t>
            </a:r>
          </a:p>
          <a:p>
            <a:pPr marL="0" indent="0">
              <a:buNone/>
            </a:pPr>
            <a:r>
              <a:rPr lang="en-IN" sz="1700"/>
              <a:t>Receives ₹150 Crore.</a:t>
            </a:r>
          </a:p>
          <a:p>
            <a:pPr marL="0" indent="0">
              <a:buNone/>
            </a:pPr>
            <a:r>
              <a:rPr lang="en-IN" sz="1700"/>
              <a:t>                   ↓</a:t>
            </a:r>
          </a:p>
          <a:p>
            <a:pPr marL="0" indent="0">
              <a:buNone/>
            </a:pPr>
            <a:r>
              <a:rPr lang="en-IN" sz="1700"/>
              <a:t>No office in India.</a:t>
            </a:r>
          </a:p>
          <a:p>
            <a:pPr marL="0" indent="0">
              <a:buNone/>
            </a:pPr>
            <a:r>
              <a:rPr lang="en-IN" sz="1700"/>
              <a:t>                   ↓</a:t>
            </a:r>
          </a:p>
          <a:p>
            <a:pPr marL="0" indent="0">
              <a:buNone/>
            </a:pPr>
            <a:r>
              <a:rPr lang="en-IN" sz="1700"/>
              <a:t>Still, SEP may exist.</a:t>
            </a:r>
          </a:p>
          <a:p>
            <a:endParaRPr lang="en-IN" sz="1700"/>
          </a:p>
        </p:txBody>
      </p:sp>
      <p:pic>
        <p:nvPicPr>
          <p:cNvPr id="5" name="Picture 4" descr="Digital financial graph">
            <a:extLst>
              <a:ext uri="{FF2B5EF4-FFF2-40B4-BE49-F238E27FC236}">
                <a16:creationId xmlns:a16="http://schemas.microsoft.com/office/drawing/2014/main" id="{CDBF887D-2F87-58F9-52BB-7F709AAE72A4}"/>
              </a:ext>
            </a:extLst>
          </p:cNvPr>
          <p:cNvPicPr>
            <a:picLocks noChangeAspect="1"/>
          </p:cNvPicPr>
          <p:nvPr/>
        </p:nvPicPr>
        <p:blipFill>
          <a:blip r:embed="rId2"/>
          <a:srcRect l="32615" r="17329"/>
          <a:stretch>
            <a:fillRect/>
          </a:stretch>
        </p:blipFill>
        <p:spPr>
          <a:xfrm>
            <a:off x="6096000" y="1"/>
            <a:ext cx="6102825" cy="6858000"/>
          </a:xfrm>
          <a:prstGeom prst="rect">
            <a:avLst/>
          </a:prstGeom>
        </p:spPr>
      </p:pic>
    </p:spTree>
    <p:extLst>
      <p:ext uri="{BB962C8B-B14F-4D97-AF65-F5344CB8AC3E}">
        <p14:creationId xmlns:p14="http://schemas.microsoft.com/office/powerpoint/2010/main" val="1249382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72ADAC-6161-99A6-65D2-07E328EAEDD1}"/>
              </a:ext>
            </a:extLst>
          </p:cNvPr>
          <p:cNvSpPr>
            <a:spLocks noGrp="1"/>
          </p:cNvSpPr>
          <p:nvPr>
            <p:ph type="title"/>
          </p:nvPr>
        </p:nvSpPr>
        <p:spPr>
          <a:xfrm>
            <a:off x="761803" y="350196"/>
            <a:ext cx="4646904" cy="1624520"/>
          </a:xfrm>
        </p:spPr>
        <p:txBody>
          <a:bodyPr anchor="ctr">
            <a:normAutofit/>
          </a:bodyPr>
          <a:lstStyle/>
          <a:p>
            <a:r>
              <a:rPr lang="en-IN" sz="4000"/>
              <a:t>Situation 2 – User Test</a:t>
            </a:r>
          </a:p>
        </p:txBody>
      </p:sp>
      <p:sp>
        <p:nvSpPr>
          <p:cNvPr id="3" name="Content Placeholder 2">
            <a:extLst>
              <a:ext uri="{FF2B5EF4-FFF2-40B4-BE49-F238E27FC236}">
                <a16:creationId xmlns:a16="http://schemas.microsoft.com/office/drawing/2014/main" id="{96FA2E3C-ABB2-49D4-8B4F-52BF4A539291}"/>
              </a:ext>
            </a:extLst>
          </p:cNvPr>
          <p:cNvSpPr>
            <a:spLocks noGrp="1"/>
          </p:cNvSpPr>
          <p:nvPr>
            <p:ph idx="1"/>
          </p:nvPr>
        </p:nvSpPr>
        <p:spPr>
          <a:xfrm>
            <a:off x="761802" y="2743200"/>
            <a:ext cx="4646905" cy="3613149"/>
          </a:xfrm>
        </p:spPr>
        <p:txBody>
          <a:bodyPr anchor="ctr">
            <a:normAutofit/>
          </a:bodyPr>
          <a:lstStyle/>
          <a:p>
            <a:pPr marL="0" indent="0">
              <a:buNone/>
            </a:pPr>
            <a:r>
              <a:rPr lang="en-IN" sz="1700"/>
              <a:t>Even if there are no huge sales, a Non-Resident continuously interacts with Indian users. Example</a:t>
            </a:r>
          </a:p>
          <a:p>
            <a:r>
              <a:rPr lang="en-IN" sz="1700"/>
              <a:t>Instagram</a:t>
            </a:r>
          </a:p>
          <a:p>
            <a:r>
              <a:rPr lang="en-IN" sz="1700"/>
              <a:t>Facebook</a:t>
            </a:r>
          </a:p>
          <a:p>
            <a:r>
              <a:rPr lang="en-IN" sz="1700"/>
              <a:t>Google</a:t>
            </a:r>
          </a:p>
          <a:p>
            <a:r>
              <a:rPr lang="en-IN" sz="1700"/>
              <a:t>YouTube</a:t>
            </a:r>
          </a:p>
          <a:p>
            <a:r>
              <a:rPr lang="en-IN" sz="1700"/>
              <a:t>X</a:t>
            </a:r>
          </a:p>
          <a:p>
            <a:r>
              <a:rPr lang="en-IN" sz="1700"/>
              <a:t>ChatGPT</a:t>
            </a:r>
          </a:p>
          <a:p>
            <a:pPr marL="0" indent="0">
              <a:buNone/>
            </a:pPr>
            <a:r>
              <a:rPr lang="en-IN" sz="1700"/>
              <a:t>They continuously engage with millions of Indian users. This may create SEP</a:t>
            </a:r>
          </a:p>
          <a:p>
            <a:endParaRPr lang="en-IN" sz="1700"/>
          </a:p>
        </p:txBody>
      </p:sp>
      <p:pic>
        <p:nvPicPr>
          <p:cNvPr id="5" name="Picture 4" descr="Person watching empty phone">
            <a:extLst>
              <a:ext uri="{FF2B5EF4-FFF2-40B4-BE49-F238E27FC236}">
                <a16:creationId xmlns:a16="http://schemas.microsoft.com/office/drawing/2014/main" id="{5AC7EFBD-FF97-4C6F-A8AE-6142C9B251A1}"/>
              </a:ext>
            </a:extLst>
          </p:cNvPr>
          <p:cNvPicPr>
            <a:picLocks noChangeAspect="1"/>
          </p:cNvPicPr>
          <p:nvPr/>
        </p:nvPicPr>
        <p:blipFill>
          <a:blip r:embed="rId2"/>
          <a:srcRect l="35880" r="4720" b="-2"/>
          <a:stretch>
            <a:fillRect/>
          </a:stretch>
        </p:blipFill>
        <p:spPr>
          <a:xfrm>
            <a:off x="6096000" y="1"/>
            <a:ext cx="6102825" cy="6858000"/>
          </a:xfrm>
          <a:prstGeom prst="rect">
            <a:avLst/>
          </a:prstGeom>
        </p:spPr>
      </p:pic>
    </p:spTree>
    <p:extLst>
      <p:ext uri="{BB962C8B-B14F-4D97-AF65-F5344CB8AC3E}">
        <p14:creationId xmlns:p14="http://schemas.microsoft.com/office/powerpoint/2010/main" val="6136683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20BAF-C511-BBF8-0351-73169BF3AE1D}"/>
              </a:ext>
            </a:extLst>
          </p:cNvPr>
          <p:cNvSpPr>
            <a:spLocks noGrp="1"/>
          </p:cNvSpPr>
          <p:nvPr>
            <p:ph type="title"/>
          </p:nvPr>
        </p:nvSpPr>
        <p:spPr/>
        <p:txBody>
          <a:bodyPr/>
          <a:lstStyle/>
          <a:p>
            <a:r>
              <a:rPr lang="en-IN" dirty="0"/>
              <a:t>Significant Economic Presence</a:t>
            </a:r>
          </a:p>
        </p:txBody>
      </p:sp>
      <p:sp>
        <p:nvSpPr>
          <p:cNvPr id="3" name="Content Placeholder 2">
            <a:extLst>
              <a:ext uri="{FF2B5EF4-FFF2-40B4-BE49-F238E27FC236}">
                <a16:creationId xmlns:a16="http://schemas.microsoft.com/office/drawing/2014/main" id="{922E2D5E-858A-9FB3-79BF-C53D660C7D55}"/>
              </a:ext>
            </a:extLst>
          </p:cNvPr>
          <p:cNvSpPr>
            <a:spLocks noGrp="1"/>
          </p:cNvSpPr>
          <p:nvPr>
            <p:ph idx="1"/>
          </p:nvPr>
        </p:nvSpPr>
        <p:spPr/>
        <p:txBody>
          <a:bodyPr/>
          <a:lstStyle/>
          <a:p>
            <a:r>
              <a:rPr lang="en-IN" dirty="0"/>
              <a:t>The existence of SEP is </a:t>
            </a:r>
            <a:r>
              <a:rPr lang="en-IN" b="1" dirty="0"/>
              <a:t>not affected</a:t>
            </a:r>
            <a:r>
              <a:rPr lang="en-IN" dirty="0"/>
              <a:t> merely because:</a:t>
            </a:r>
          </a:p>
          <a:p>
            <a:pPr marL="0" indent="0">
              <a:buNone/>
            </a:pPr>
            <a:r>
              <a:rPr lang="en-IN" dirty="0"/>
              <a:t>❌ The agreement is signed outside India.</a:t>
            </a:r>
          </a:p>
          <a:p>
            <a:pPr marL="0" indent="0">
              <a:buNone/>
            </a:pPr>
            <a:r>
              <a:rPr lang="en-IN" dirty="0"/>
              <a:t>❌ The Non-Resident has no office or place of business in India.</a:t>
            </a:r>
          </a:p>
          <a:p>
            <a:pPr marL="0" indent="0">
              <a:buNone/>
            </a:pPr>
            <a:r>
              <a:rPr lang="en-IN" dirty="0"/>
              <a:t>❌ The Non-Resident does not render services in India.</a:t>
            </a:r>
          </a:p>
          <a:p>
            <a:r>
              <a:rPr lang="en-IN" b="1" dirty="0"/>
              <a:t>Legislative Intent</a:t>
            </a:r>
          </a:p>
          <a:p>
            <a:r>
              <a:rPr lang="en-IN" dirty="0"/>
              <a:t>The provision enables India to tax income arising from the </a:t>
            </a:r>
            <a:r>
              <a:rPr lang="en-IN" b="1" dirty="0"/>
              <a:t>digital economy</a:t>
            </a:r>
            <a:r>
              <a:rPr lang="en-IN" dirty="0"/>
              <a:t>, where businesses earn substantial revenue from Indian customers without maintaining a physical presence.</a:t>
            </a:r>
          </a:p>
          <a:p>
            <a:endParaRPr lang="en-IN" dirty="0"/>
          </a:p>
        </p:txBody>
      </p:sp>
    </p:spTree>
    <p:extLst>
      <p:ext uri="{BB962C8B-B14F-4D97-AF65-F5344CB8AC3E}">
        <p14:creationId xmlns:p14="http://schemas.microsoft.com/office/powerpoint/2010/main" val="15180880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398E1F-C056-1FBC-4616-FFE95EF71310}"/>
              </a:ext>
            </a:extLst>
          </p:cNvPr>
          <p:cNvSpPr>
            <a:spLocks noGrp="1"/>
          </p:cNvSpPr>
          <p:nvPr>
            <p:ph type="title"/>
          </p:nvPr>
        </p:nvSpPr>
        <p:spPr>
          <a:xfrm>
            <a:off x="1371597" y="348865"/>
            <a:ext cx="10044023" cy="877729"/>
          </a:xfrm>
        </p:spPr>
        <p:txBody>
          <a:bodyPr anchor="ctr">
            <a:normAutofit/>
          </a:bodyPr>
          <a:lstStyle/>
          <a:p>
            <a:r>
              <a:rPr lang="en-IN" sz="4000">
                <a:solidFill>
                  <a:srgbClr val="FFFFFF"/>
                </a:solidFill>
              </a:rPr>
              <a:t>Significant Economic Presence</a:t>
            </a:r>
          </a:p>
        </p:txBody>
      </p:sp>
      <p:graphicFrame>
        <p:nvGraphicFramePr>
          <p:cNvPr id="23" name="Content Placeholder 2">
            <a:extLst>
              <a:ext uri="{FF2B5EF4-FFF2-40B4-BE49-F238E27FC236}">
                <a16:creationId xmlns:a16="http://schemas.microsoft.com/office/drawing/2014/main" id="{D62C549B-85D0-8E07-B54B-4E3FE2C844E4}"/>
              </a:ext>
            </a:extLst>
          </p:cNvPr>
          <p:cNvGraphicFramePr>
            <a:graphicFrameLocks noGrp="1"/>
          </p:cNvGraphicFramePr>
          <p:nvPr>
            <p:ph idx="1"/>
            <p:extLst>
              <p:ext uri="{D42A27DB-BD31-4B8C-83A1-F6EECF244321}">
                <p14:modId xmlns:p14="http://schemas.microsoft.com/office/powerpoint/2010/main" val="92995185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7904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CF86BA-FFF5-7C1D-538D-63A4C4417DF8}"/>
              </a:ext>
            </a:extLst>
          </p:cNvPr>
          <p:cNvSpPr>
            <a:spLocks noGrp="1"/>
          </p:cNvSpPr>
          <p:nvPr>
            <p:ph type="title"/>
          </p:nvPr>
        </p:nvSpPr>
        <p:spPr>
          <a:xfrm>
            <a:off x="1371597" y="348865"/>
            <a:ext cx="10044023" cy="877729"/>
          </a:xfrm>
        </p:spPr>
        <p:txBody>
          <a:bodyPr anchor="ctr">
            <a:normAutofit/>
          </a:bodyPr>
          <a:lstStyle/>
          <a:p>
            <a:r>
              <a:rPr lang="en-IN" sz="4000">
                <a:solidFill>
                  <a:srgbClr val="FFFFFF"/>
                </a:solidFill>
              </a:rPr>
              <a:t>Significant Economic Presence</a:t>
            </a:r>
          </a:p>
        </p:txBody>
      </p:sp>
      <p:graphicFrame>
        <p:nvGraphicFramePr>
          <p:cNvPr id="5" name="Content Placeholder 2">
            <a:extLst>
              <a:ext uri="{FF2B5EF4-FFF2-40B4-BE49-F238E27FC236}">
                <a16:creationId xmlns:a16="http://schemas.microsoft.com/office/drawing/2014/main" id="{7142C8B1-5156-0F77-BEB6-71A4ACCA5A18}"/>
              </a:ext>
            </a:extLst>
          </p:cNvPr>
          <p:cNvGraphicFramePr>
            <a:graphicFrameLocks noGrp="1"/>
          </p:cNvGraphicFramePr>
          <p:nvPr>
            <p:ph idx="1"/>
            <p:extLst>
              <p:ext uri="{D42A27DB-BD31-4B8C-83A1-F6EECF244321}">
                <p14:modId xmlns:p14="http://schemas.microsoft.com/office/powerpoint/2010/main" val="401737690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33816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CD46C1-1A83-9F35-2C9C-7477F059FDED}"/>
              </a:ext>
            </a:extLst>
          </p:cNvPr>
          <p:cNvSpPr>
            <a:spLocks noGrp="1"/>
          </p:cNvSpPr>
          <p:nvPr>
            <p:ph type="title"/>
          </p:nvPr>
        </p:nvSpPr>
        <p:spPr>
          <a:xfrm>
            <a:off x="466722" y="586855"/>
            <a:ext cx="3201366" cy="3387497"/>
          </a:xfrm>
        </p:spPr>
        <p:txBody>
          <a:bodyPr anchor="b">
            <a:normAutofit/>
          </a:bodyPr>
          <a:lstStyle/>
          <a:p>
            <a:pPr algn="r"/>
            <a:r>
              <a:rPr lang="en-IN" sz="4000">
                <a:solidFill>
                  <a:srgbClr val="FFFFFF"/>
                </a:solidFill>
              </a:rPr>
              <a:t>Significant Economic Presence</a:t>
            </a:r>
          </a:p>
        </p:txBody>
      </p:sp>
      <p:sp>
        <p:nvSpPr>
          <p:cNvPr id="3" name="Content Placeholder 2">
            <a:extLst>
              <a:ext uri="{FF2B5EF4-FFF2-40B4-BE49-F238E27FC236}">
                <a16:creationId xmlns:a16="http://schemas.microsoft.com/office/drawing/2014/main" id="{7FF8E06D-5FAC-3602-870B-87998DB119F5}"/>
              </a:ext>
            </a:extLst>
          </p:cNvPr>
          <p:cNvSpPr>
            <a:spLocks noGrp="1"/>
          </p:cNvSpPr>
          <p:nvPr>
            <p:ph idx="1"/>
          </p:nvPr>
        </p:nvSpPr>
        <p:spPr>
          <a:xfrm>
            <a:off x="4810259" y="649480"/>
            <a:ext cx="6555347" cy="5546047"/>
          </a:xfrm>
        </p:spPr>
        <p:txBody>
          <a:bodyPr anchor="ctr">
            <a:normAutofit/>
          </a:bodyPr>
          <a:lstStyle/>
          <a:p>
            <a:pPr marL="0" indent="0">
              <a:buNone/>
            </a:pPr>
            <a:r>
              <a:rPr lang="en-IN" sz="2000"/>
              <a:t>India taxes</a:t>
            </a:r>
          </a:p>
          <a:p>
            <a:pPr marL="0" indent="0">
              <a:buNone/>
            </a:pPr>
            <a:r>
              <a:rPr lang="en-IN" sz="2000"/>
              <a:t>ONLY</a:t>
            </a:r>
          </a:p>
          <a:p>
            <a:pPr marL="0" indent="0">
              <a:buNone/>
            </a:pPr>
            <a:r>
              <a:rPr lang="en-IN" sz="2000"/>
              <a:t>Income reasonably attributable to:</a:t>
            </a:r>
          </a:p>
          <a:p>
            <a:pPr marL="0" indent="0">
              <a:buNone/>
            </a:pPr>
            <a:r>
              <a:rPr lang="en-IN" sz="2000"/>
              <a:t>✔ Operations carried out in India</a:t>
            </a:r>
          </a:p>
          <a:p>
            <a:pPr marL="0" indent="0">
              <a:buNone/>
            </a:pPr>
            <a:r>
              <a:rPr lang="en-IN" sz="2000"/>
              <a:t>OR</a:t>
            </a:r>
          </a:p>
          <a:p>
            <a:pPr marL="0" indent="0">
              <a:buNone/>
            </a:pPr>
            <a:r>
              <a:rPr lang="en-IN" sz="2000"/>
              <a:t>✔ SEP activities.</a:t>
            </a:r>
          </a:p>
          <a:p>
            <a:pPr marL="0" indent="0">
              <a:buNone/>
            </a:pPr>
            <a:r>
              <a:rPr lang="en-IN" sz="2000"/>
              <a:t>Entire global income is </a:t>
            </a:r>
            <a:r>
              <a:rPr lang="en-IN" sz="2000" b="1"/>
              <a:t>not taxed</a:t>
            </a:r>
            <a:r>
              <a:rPr lang="en-IN" sz="2000"/>
              <a:t>.</a:t>
            </a:r>
          </a:p>
          <a:p>
            <a:pPr marL="0" indent="0">
              <a:buNone/>
            </a:pPr>
            <a:br>
              <a:rPr lang="en-IN" sz="2000"/>
            </a:br>
            <a:endParaRPr lang="en-IN" sz="2000"/>
          </a:p>
          <a:p>
            <a:pPr marL="0" indent="0">
              <a:buNone/>
            </a:pPr>
            <a:r>
              <a:rPr lang="en-IN" sz="2000" b="1"/>
              <a:t>Example</a:t>
            </a:r>
          </a:p>
          <a:p>
            <a:pPr marL="0" indent="0">
              <a:buNone/>
            </a:pPr>
            <a:r>
              <a:rPr lang="en-IN" sz="2000"/>
              <a:t>Foreign Company earns ₹100 crore worldwide.</a:t>
            </a:r>
          </a:p>
          <a:p>
            <a:pPr marL="0" indent="0">
              <a:buNone/>
            </a:pPr>
            <a:r>
              <a:rPr lang="en-IN" sz="2000"/>
              <a:t>Only ₹8 crore is attributable to Indian operations.</a:t>
            </a:r>
          </a:p>
          <a:p>
            <a:pPr marL="0" indent="0">
              <a:buNone/>
            </a:pPr>
            <a:r>
              <a:rPr lang="en-IN" sz="2000"/>
              <a:t>                     ↓</a:t>
            </a:r>
          </a:p>
          <a:p>
            <a:pPr marL="0" indent="0">
              <a:buNone/>
            </a:pPr>
            <a:r>
              <a:rPr lang="en-IN" sz="2000"/>
              <a:t>Only ₹8 crore is taxable in India.</a:t>
            </a:r>
          </a:p>
          <a:p>
            <a:endParaRPr lang="en-IN" sz="2000"/>
          </a:p>
        </p:txBody>
      </p:sp>
    </p:spTree>
    <p:extLst>
      <p:ext uri="{BB962C8B-B14F-4D97-AF65-F5344CB8AC3E}">
        <p14:creationId xmlns:p14="http://schemas.microsoft.com/office/powerpoint/2010/main" val="1256370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US" sz="4000">
                <a:solidFill>
                  <a:srgbClr val="FFFFFF"/>
                </a:solidFill>
                <a:latin typeface="Arial" panose="020B0604020202020204" pitchFamily="34" charset="0"/>
                <a:cs typeface="Arial" panose="020B0604020202020204" pitchFamily="34" charset="0"/>
              </a:rPr>
              <a:t>Definitions</a:t>
            </a:r>
          </a:p>
        </p:txBody>
      </p:sp>
      <p:sp>
        <p:nvSpPr>
          <p:cNvPr id="4" name="Content Placeholder 3"/>
          <p:cNvSpPr>
            <a:spLocks noGrp="1"/>
          </p:cNvSpPr>
          <p:nvPr>
            <p:ph idx="1"/>
          </p:nvPr>
        </p:nvSpPr>
        <p:spPr>
          <a:xfrm>
            <a:off x="1117601" y="1622746"/>
            <a:ext cx="9978030" cy="4940716"/>
          </a:xfrm>
        </p:spPr>
        <p:txBody>
          <a:bodyPr anchor="ctr">
            <a:normAutofit/>
          </a:bodyPr>
          <a:lstStyle/>
          <a:p>
            <a:pPr marL="0" indent="0">
              <a:buNone/>
            </a:pPr>
            <a:r>
              <a:rPr lang="en-IN" sz="2400" b="1" u="sng" dirty="0">
                <a:latin typeface="Arial" panose="020B0604020202020204" pitchFamily="34" charset="0"/>
                <a:cs typeface="Arial" panose="020B0604020202020204" pitchFamily="34" charset="0"/>
              </a:rPr>
              <a:t>Section 6</a:t>
            </a:r>
            <a:r>
              <a:rPr lang="en-IN" sz="2400" u="sng" dirty="0">
                <a:latin typeface="Arial" panose="020B0604020202020204" pitchFamily="34" charset="0"/>
                <a:cs typeface="Arial" panose="020B0604020202020204" pitchFamily="34" charset="0"/>
              </a:rPr>
              <a:t>:</a:t>
            </a:r>
            <a:endParaRPr lang="en-IN" sz="2400" dirty="0">
              <a:latin typeface="Arial" panose="020B0604020202020204" pitchFamily="34" charset="0"/>
              <a:cs typeface="Arial" panose="020B0604020202020204" pitchFamily="34" charset="0"/>
            </a:endParaRPr>
          </a:p>
          <a:p>
            <a:pPr marL="0" indent="0">
              <a:buNone/>
            </a:pPr>
            <a:endParaRPr lang="en-IN" sz="2400" dirty="0">
              <a:latin typeface="Arial" panose="020B0604020202020204" pitchFamily="34" charset="0"/>
              <a:cs typeface="Arial" panose="020B0604020202020204" pitchFamily="34" charset="0"/>
            </a:endParaRPr>
          </a:p>
          <a:p>
            <a:pPr marL="0" indent="0">
              <a:buNone/>
            </a:pPr>
            <a:r>
              <a:rPr lang="en-IN" sz="2400" u="sng" dirty="0">
                <a:latin typeface="Arial" panose="020B0604020202020204" pitchFamily="34" charset="0"/>
                <a:cs typeface="Arial" panose="020B0604020202020204" pitchFamily="34" charset="0"/>
              </a:rPr>
              <a:t>(ii) Resident</a:t>
            </a:r>
            <a:r>
              <a:rPr lang="en-IN" sz="2400" dirty="0">
                <a:latin typeface="Arial" panose="020B0604020202020204" pitchFamily="34" charset="0"/>
                <a:cs typeface="Arial" panose="020B0604020202020204" pitchFamily="34" charset="0"/>
              </a:rPr>
              <a:t>: </a:t>
            </a:r>
            <a:r>
              <a:rPr lang="en-IN" sz="2400" dirty="0">
                <a:solidFill>
                  <a:schemeClr val="accent1"/>
                </a:solidFill>
                <a:latin typeface="Arial" panose="020B0604020202020204" pitchFamily="34" charset="0"/>
                <a:cs typeface="Arial" panose="020B0604020202020204" pitchFamily="34" charset="0"/>
              </a:rPr>
              <a:t>An Individual </a:t>
            </a:r>
            <a:r>
              <a:rPr lang="en-IN" sz="2400" dirty="0">
                <a:latin typeface="Arial" panose="020B0604020202020204" pitchFamily="34" charset="0"/>
                <a:cs typeface="Arial" panose="020B0604020202020204" pitchFamily="34" charset="0"/>
              </a:rPr>
              <a:t>shall be a resident in India in a tax year if </a:t>
            </a:r>
            <a:r>
              <a:rPr lang="en-US" sz="2400" dirty="0">
                <a:latin typeface="Arial" panose="020B0604020202020204" pitchFamily="34" charset="0"/>
                <a:cs typeface="Arial" panose="020B0604020202020204" pitchFamily="34" charset="0"/>
              </a:rPr>
              <a:t>Any one of the conditions need to be satisfied:</a:t>
            </a:r>
            <a:endParaRPr lang="en-IN" sz="2400" dirty="0">
              <a:latin typeface="Arial" panose="020B0604020202020204" pitchFamily="34" charset="0"/>
              <a:cs typeface="Arial" panose="020B0604020202020204" pitchFamily="34" charset="0"/>
            </a:endParaRPr>
          </a:p>
          <a:p>
            <a:pPr marL="457200" indent="-457200">
              <a:buAutoNum type="alphaLcParenBoth"/>
            </a:pPr>
            <a:r>
              <a:rPr lang="en-IN" sz="2400" dirty="0">
                <a:latin typeface="Arial" panose="020B0604020202020204" pitchFamily="34" charset="0"/>
                <a:cs typeface="Arial" panose="020B0604020202020204" pitchFamily="34" charset="0"/>
              </a:rPr>
              <a:t>Is in India for a total period of 182 days or more in that </a:t>
            </a:r>
            <a:r>
              <a:rPr lang="en-IN" sz="2400" dirty="0">
                <a:solidFill>
                  <a:srgbClr val="00B0F0"/>
                </a:solidFill>
                <a:latin typeface="Arial" panose="020B0604020202020204" pitchFamily="34" charset="0"/>
                <a:cs typeface="Arial" panose="020B0604020202020204" pitchFamily="34" charset="0"/>
              </a:rPr>
              <a:t>tax</a:t>
            </a:r>
            <a:r>
              <a:rPr lang="en-IN" sz="2400" dirty="0">
                <a:latin typeface="Arial" panose="020B0604020202020204" pitchFamily="34" charset="0"/>
                <a:cs typeface="Arial" panose="020B0604020202020204" pitchFamily="34" charset="0"/>
              </a:rPr>
              <a:t>	        	year,</a:t>
            </a:r>
          </a:p>
          <a:p>
            <a:pPr marL="457200" indent="-457200">
              <a:buAutoNum type="alphaLcParenBoth"/>
            </a:pPr>
            <a:r>
              <a:rPr lang="en-US" sz="2400" dirty="0">
                <a:latin typeface="Arial" panose="020B0604020202020204" pitchFamily="34" charset="0"/>
                <a:cs typeface="Arial" panose="020B0604020202020204" pitchFamily="34" charset="0"/>
              </a:rPr>
              <a:t>Is in India cumulatively for sixty days or more during that year and has been in India cumulatively for three hundred and sixty-five days or more in the four years preceding such </a:t>
            </a:r>
            <a:r>
              <a:rPr lang="en-US" sz="2400" dirty="0">
                <a:solidFill>
                  <a:srgbClr val="00B0F0"/>
                </a:solidFill>
                <a:latin typeface="Arial" panose="020B0604020202020204" pitchFamily="34" charset="0"/>
                <a:cs typeface="Arial" panose="020B0604020202020204" pitchFamily="34" charset="0"/>
              </a:rPr>
              <a:t>tax </a:t>
            </a:r>
            <a:r>
              <a:rPr lang="en-US" sz="2400" dirty="0">
                <a:latin typeface="Arial" panose="020B0604020202020204" pitchFamily="34" charset="0"/>
                <a:cs typeface="Arial" panose="020B0604020202020204" pitchFamily="34" charset="0"/>
              </a:rPr>
              <a:t>year.</a:t>
            </a:r>
          </a:p>
          <a:p>
            <a:pPr marL="0" indent="0">
              <a:buNone/>
            </a:pPr>
            <a:r>
              <a:rPr lang="en-IN" sz="2400" dirty="0">
                <a:latin typeface="Arial" panose="020B0604020202020204" pitchFamily="34" charset="0"/>
                <a:cs typeface="Arial" panose="020B0604020202020204" pitchFamily="34" charset="0"/>
              </a:rPr>
              <a:t>If he fails the test of </a:t>
            </a:r>
            <a:r>
              <a:rPr lang="en-IN" sz="2400" dirty="0">
                <a:solidFill>
                  <a:schemeClr val="accent1"/>
                </a:solidFill>
                <a:latin typeface="Arial" panose="020B0604020202020204" pitchFamily="34" charset="0"/>
                <a:cs typeface="Arial" panose="020B0604020202020204" pitchFamily="34" charset="0"/>
              </a:rPr>
              <a:t>Section 6(2) </a:t>
            </a:r>
            <a:r>
              <a:rPr lang="en-IN" sz="2400" dirty="0">
                <a:latin typeface="Arial" panose="020B0604020202020204" pitchFamily="34" charset="0"/>
                <a:cs typeface="Arial" panose="020B0604020202020204" pitchFamily="34" charset="0"/>
              </a:rPr>
              <a:t>and </a:t>
            </a:r>
            <a:r>
              <a:rPr lang="en-IN" sz="2400" dirty="0">
                <a:solidFill>
                  <a:schemeClr val="accent1"/>
                </a:solidFill>
                <a:latin typeface="Arial" panose="020B0604020202020204" pitchFamily="34" charset="0"/>
                <a:cs typeface="Arial" panose="020B0604020202020204" pitchFamily="34" charset="0"/>
              </a:rPr>
              <a:t>section 6(7) </a:t>
            </a:r>
            <a:r>
              <a:rPr lang="en-IN" sz="2400" dirty="0">
                <a:latin typeface="Arial" panose="020B0604020202020204" pitchFamily="34" charset="0"/>
                <a:cs typeface="Arial" panose="020B0604020202020204" pitchFamily="34" charset="0"/>
              </a:rPr>
              <a:t>then the person is considered as Non-Resident.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21528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C36152-8E7F-3AAB-3B5D-CF27B3E3830C}"/>
              </a:ext>
            </a:extLst>
          </p:cNvPr>
          <p:cNvSpPr>
            <a:spLocks noGrp="1"/>
          </p:cNvSpPr>
          <p:nvPr>
            <p:ph type="title"/>
          </p:nvPr>
        </p:nvSpPr>
        <p:spPr>
          <a:xfrm>
            <a:off x="466722" y="586855"/>
            <a:ext cx="3201366" cy="3387497"/>
          </a:xfrm>
        </p:spPr>
        <p:txBody>
          <a:bodyPr anchor="b">
            <a:normAutofit/>
          </a:bodyPr>
          <a:lstStyle/>
          <a:p>
            <a:pPr algn="r"/>
            <a:r>
              <a:rPr lang="en-IN" sz="4000">
                <a:solidFill>
                  <a:srgbClr val="FFFFFF"/>
                </a:solidFill>
              </a:rPr>
              <a:t>Digital Economy Section 9(9)(g)</a:t>
            </a:r>
          </a:p>
        </p:txBody>
      </p:sp>
      <p:sp>
        <p:nvSpPr>
          <p:cNvPr id="3" name="Content Placeholder 2">
            <a:extLst>
              <a:ext uri="{FF2B5EF4-FFF2-40B4-BE49-F238E27FC236}">
                <a16:creationId xmlns:a16="http://schemas.microsoft.com/office/drawing/2014/main" id="{D41BA137-96B9-BC0B-B6C8-783FDBA401B9}"/>
              </a:ext>
            </a:extLst>
          </p:cNvPr>
          <p:cNvSpPr>
            <a:spLocks noGrp="1"/>
          </p:cNvSpPr>
          <p:nvPr>
            <p:ph idx="1"/>
          </p:nvPr>
        </p:nvSpPr>
        <p:spPr>
          <a:xfrm>
            <a:off x="4810259" y="649480"/>
            <a:ext cx="6555347" cy="5546047"/>
          </a:xfrm>
        </p:spPr>
        <p:txBody>
          <a:bodyPr anchor="ctr">
            <a:normAutofit/>
          </a:bodyPr>
          <a:lstStyle/>
          <a:p>
            <a:pPr marL="0" indent="0">
              <a:buNone/>
            </a:pPr>
            <a:r>
              <a:rPr lang="en-IN" sz="1400"/>
              <a:t>Income attributable to SEP also includes:</a:t>
            </a:r>
          </a:p>
          <a:p>
            <a:pPr marL="0" indent="0">
              <a:buNone/>
            </a:pPr>
            <a:r>
              <a:rPr lang="en-IN" sz="1400"/>
              <a:t>✔ Digital advertisements targeting customer who resides in India or a customer who accesses the advertisement through internet protocol address located in India</a:t>
            </a:r>
          </a:p>
          <a:p>
            <a:pPr marL="0" indent="0">
              <a:buNone/>
            </a:pPr>
            <a:r>
              <a:rPr lang="en-IN" sz="1400"/>
              <a:t>✔ Sale of user data collected from customer who resides in India or a customer who accesses the advertisement through internet protocol address located in India</a:t>
            </a:r>
          </a:p>
          <a:p>
            <a:pPr marL="0" indent="0">
              <a:buNone/>
            </a:pPr>
            <a:r>
              <a:rPr lang="en-IN" sz="1400"/>
              <a:t>✔ Sale of goods using data of customer who resides in India or a customer who accesses the advertisement through internet protocol address located in India</a:t>
            </a:r>
          </a:p>
          <a:p>
            <a:pPr marL="0" indent="0">
              <a:buNone/>
            </a:pPr>
            <a:endParaRPr lang="en-IN" sz="1400"/>
          </a:p>
          <a:p>
            <a:pPr marL="0" indent="0">
              <a:buNone/>
            </a:pPr>
            <a:endParaRPr lang="en-IN" sz="1400"/>
          </a:p>
          <a:p>
            <a:pPr marL="0" indent="0">
              <a:buNone/>
            </a:pPr>
            <a:r>
              <a:rPr lang="en-IN" sz="1400"/>
              <a:t>Example</a:t>
            </a:r>
          </a:p>
          <a:p>
            <a:pPr marL="0" indent="0">
              <a:buNone/>
            </a:pPr>
            <a:r>
              <a:rPr lang="en-IN" sz="1400"/>
              <a:t>Social media platform</a:t>
            </a:r>
          </a:p>
          <a:p>
            <a:pPr marL="0" indent="0">
              <a:buNone/>
            </a:pPr>
            <a:r>
              <a:rPr lang="en-IN" sz="1400"/>
              <a:t>↓</a:t>
            </a:r>
          </a:p>
          <a:p>
            <a:pPr marL="0" indent="0">
              <a:buNone/>
            </a:pPr>
            <a:r>
              <a:rPr lang="en-IN" sz="1400"/>
              <a:t>Collects Indian user data</a:t>
            </a:r>
          </a:p>
          <a:p>
            <a:pPr marL="0" indent="0">
              <a:buNone/>
            </a:pPr>
            <a:r>
              <a:rPr lang="en-IN" sz="1400"/>
              <a:t>↓</a:t>
            </a:r>
          </a:p>
          <a:p>
            <a:pPr marL="0" indent="0">
              <a:buNone/>
            </a:pPr>
            <a:r>
              <a:rPr lang="en-IN" sz="1400"/>
              <a:t>Sells targeted advertisements</a:t>
            </a:r>
          </a:p>
          <a:p>
            <a:pPr marL="0" indent="0">
              <a:buNone/>
            </a:pPr>
            <a:r>
              <a:rPr lang="en-IN" sz="1400"/>
              <a:t>↓</a:t>
            </a:r>
          </a:p>
          <a:p>
            <a:pPr marL="0" indent="0">
              <a:buNone/>
            </a:pPr>
            <a:r>
              <a:rPr lang="en-IN" sz="1400"/>
              <a:t>Income attributable to India may be taxable.</a:t>
            </a:r>
          </a:p>
          <a:p>
            <a:endParaRPr lang="en-IN" sz="1400"/>
          </a:p>
        </p:txBody>
      </p:sp>
    </p:spTree>
    <p:extLst>
      <p:ext uri="{BB962C8B-B14F-4D97-AF65-F5344CB8AC3E}">
        <p14:creationId xmlns:p14="http://schemas.microsoft.com/office/powerpoint/2010/main" val="4415340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ECC84B-A2D2-1E0B-AF1D-760DE8C9BA1B}"/>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Section 9(10)</a:t>
            </a:r>
            <a:endParaRPr lang="en-IN" sz="4000">
              <a:solidFill>
                <a:srgbClr val="FFFFFF"/>
              </a:solidFill>
            </a:endParaRPr>
          </a:p>
        </p:txBody>
      </p:sp>
      <p:sp>
        <p:nvSpPr>
          <p:cNvPr id="3" name="Content Placeholder 2">
            <a:extLst>
              <a:ext uri="{FF2B5EF4-FFF2-40B4-BE49-F238E27FC236}">
                <a16:creationId xmlns:a16="http://schemas.microsoft.com/office/drawing/2014/main" id="{3C1AD8D5-1AF5-7C6B-933F-423ADD6DC2FC}"/>
              </a:ext>
            </a:extLst>
          </p:cNvPr>
          <p:cNvSpPr>
            <a:spLocks noGrp="1"/>
          </p:cNvSpPr>
          <p:nvPr>
            <p:ph idx="1"/>
          </p:nvPr>
        </p:nvSpPr>
        <p:spPr>
          <a:xfrm>
            <a:off x="1371599" y="2318197"/>
            <a:ext cx="9724031" cy="3683358"/>
          </a:xfrm>
        </p:spPr>
        <p:txBody>
          <a:bodyPr anchor="ctr">
            <a:normAutofit/>
          </a:bodyPr>
          <a:lstStyle/>
          <a:p>
            <a:r>
              <a:rPr lang="en-US" sz="2000"/>
              <a:t>– Vodafone case</a:t>
            </a:r>
            <a:endParaRPr lang="en-IN" sz="2000"/>
          </a:p>
          <a:p>
            <a:r>
              <a:rPr lang="en-IN" sz="2000"/>
              <a:t>A </a:t>
            </a:r>
            <a:r>
              <a:rPr lang="en-IN" sz="2000" b="1"/>
              <a:t>share or interest in a foreign company/entity</a:t>
            </a:r>
            <a:r>
              <a:rPr lang="en-IN" sz="2000"/>
              <a:t> shall be deemed to be situated in India if it derives </a:t>
            </a:r>
            <a:r>
              <a:rPr lang="en-IN" sz="2000" b="1"/>
              <a:t>substantial value</a:t>
            </a:r>
            <a:r>
              <a:rPr lang="en-IN" sz="2000"/>
              <a:t> from assets located in India.</a:t>
            </a:r>
          </a:p>
          <a:p>
            <a:r>
              <a:rPr lang="en-IN" sz="2000" b="1"/>
              <a:t>"Substantial Value" means:</a:t>
            </a:r>
          </a:p>
          <a:p>
            <a:r>
              <a:rPr lang="en-IN" sz="2000"/>
              <a:t>✔ Value of Indian assets exceeds </a:t>
            </a:r>
            <a:r>
              <a:rPr lang="en-IN" sz="2000" b="1"/>
              <a:t>₹10 Crore</a:t>
            </a:r>
            <a:r>
              <a:rPr lang="en-IN" sz="2000"/>
              <a:t>, </a:t>
            </a:r>
            <a:r>
              <a:rPr lang="en-IN" sz="2000" b="1"/>
              <a:t>and</a:t>
            </a:r>
            <a:endParaRPr lang="en-IN" sz="2000"/>
          </a:p>
          <a:p>
            <a:r>
              <a:rPr lang="en-IN" sz="2000"/>
              <a:t>✔ Indian assets represent at least </a:t>
            </a:r>
            <a:r>
              <a:rPr lang="en-IN" sz="2000" b="1"/>
              <a:t>50% of the value</a:t>
            </a:r>
            <a:r>
              <a:rPr lang="en-IN" sz="2000"/>
              <a:t> of all global assets of that foreign company.</a:t>
            </a:r>
          </a:p>
          <a:p>
            <a:r>
              <a:rPr lang="en-IN" sz="2000"/>
              <a:t>Both conditions must be satisfied</a:t>
            </a:r>
          </a:p>
          <a:p>
            <a:endParaRPr lang="en-IN" sz="2000"/>
          </a:p>
        </p:txBody>
      </p:sp>
    </p:spTree>
    <p:extLst>
      <p:ext uri="{BB962C8B-B14F-4D97-AF65-F5344CB8AC3E}">
        <p14:creationId xmlns:p14="http://schemas.microsoft.com/office/powerpoint/2010/main" val="14417601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30BDE9-FE4B-6751-D92C-EEDFD21E3FD8}"/>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Section 9(10)</a:t>
            </a:r>
            <a:endParaRPr lang="en-IN" sz="4000">
              <a:solidFill>
                <a:srgbClr val="FFFFFF"/>
              </a:solidFill>
            </a:endParaRPr>
          </a:p>
        </p:txBody>
      </p:sp>
      <p:sp>
        <p:nvSpPr>
          <p:cNvPr id="3" name="Content Placeholder 2">
            <a:extLst>
              <a:ext uri="{FF2B5EF4-FFF2-40B4-BE49-F238E27FC236}">
                <a16:creationId xmlns:a16="http://schemas.microsoft.com/office/drawing/2014/main" id="{76E8FE4F-4EA5-401E-987E-24475AAACD10}"/>
              </a:ext>
            </a:extLst>
          </p:cNvPr>
          <p:cNvSpPr>
            <a:spLocks noGrp="1"/>
          </p:cNvSpPr>
          <p:nvPr>
            <p:ph idx="1"/>
          </p:nvPr>
        </p:nvSpPr>
        <p:spPr>
          <a:xfrm>
            <a:off x="1371599" y="2318197"/>
            <a:ext cx="9724031" cy="3683358"/>
          </a:xfrm>
        </p:spPr>
        <p:txBody>
          <a:bodyPr anchor="ctr">
            <a:normAutofit/>
          </a:bodyPr>
          <a:lstStyle/>
          <a:p>
            <a:r>
              <a:rPr lang="en-IN" sz="2000" b="1"/>
              <a:t>Indirect Transfer</a:t>
            </a:r>
          </a:p>
          <a:p>
            <a:r>
              <a:rPr lang="en-IN" sz="2000"/>
              <a:t>Sell shares of</a:t>
            </a:r>
          </a:p>
          <a:p>
            <a:r>
              <a:rPr lang="en-IN" sz="2000"/>
              <a:t>Foreign Company</a:t>
            </a:r>
          </a:p>
          <a:p>
            <a:r>
              <a:rPr lang="en-IN" sz="2000"/>
              <a:t>↓</a:t>
            </a:r>
          </a:p>
          <a:p>
            <a:r>
              <a:rPr lang="en-IN" sz="2000"/>
              <a:t>Foreign company derives value mainly from India</a:t>
            </a:r>
          </a:p>
          <a:p>
            <a:r>
              <a:rPr lang="en-IN" sz="2000"/>
              <a:t>↓</a:t>
            </a:r>
          </a:p>
          <a:p>
            <a:r>
              <a:rPr lang="en-IN" sz="2000"/>
              <a:t>Still taxable in India.</a:t>
            </a:r>
          </a:p>
          <a:p>
            <a:endParaRPr lang="en-IN" sz="2000"/>
          </a:p>
        </p:txBody>
      </p:sp>
    </p:spTree>
    <p:extLst>
      <p:ext uri="{BB962C8B-B14F-4D97-AF65-F5344CB8AC3E}">
        <p14:creationId xmlns:p14="http://schemas.microsoft.com/office/powerpoint/2010/main" val="886049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616BCE-A132-7156-8F20-1BD638149703}"/>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Section 9(10)</a:t>
            </a:r>
            <a:endParaRPr lang="en-IN" sz="4000">
              <a:solidFill>
                <a:srgbClr val="FFFFFF"/>
              </a:solidFill>
            </a:endParaRPr>
          </a:p>
        </p:txBody>
      </p:sp>
      <p:sp>
        <p:nvSpPr>
          <p:cNvPr id="3" name="Content Placeholder 2">
            <a:extLst>
              <a:ext uri="{FF2B5EF4-FFF2-40B4-BE49-F238E27FC236}">
                <a16:creationId xmlns:a16="http://schemas.microsoft.com/office/drawing/2014/main" id="{D5D5E727-5DB1-DDAA-1FEE-94474BC18E86}"/>
              </a:ext>
            </a:extLst>
          </p:cNvPr>
          <p:cNvSpPr>
            <a:spLocks noGrp="1"/>
          </p:cNvSpPr>
          <p:nvPr>
            <p:ph idx="1"/>
          </p:nvPr>
        </p:nvSpPr>
        <p:spPr>
          <a:xfrm>
            <a:off x="1371599" y="2318197"/>
            <a:ext cx="9724031" cy="3683358"/>
          </a:xfrm>
        </p:spPr>
        <p:txBody>
          <a:bodyPr anchor="ctr">
            <a:normAutofit/>
          </a:bodyPr>
          <a:lstStyle/>
          <a:p>
            <a:r>
              <a:rPr lang="en-IN" sz="2000" b="1"/>
              <a:t>Only Indian Portion is Taxable</a:t>
            </a:r>
          </a:p>
          <a:p>
            <a:r>
              <a:rPr lang="en-IN" sz="2000"/>
              <a:t>Suppose</a:t>
            </a:r>
          </a:p>
          <a:p>
            <a:r>
              <a:rPr lang="en-IN" sz="2000"/>
              <a:t>Global Assets = ₹1,000 Crore</a:t>
            </a:r>
          </a:p>
          <a:p>
            <a:r>
              <a:rPr lang="en-IN" sz="2000"/>
              <a:t>Indian Assets = ₹400 Crore</a:t>
            </a:r>
          </a:p>
          <a:p>
            <a:r>
              <a:rPr lang="en-IN" sz="2000"/>
              <a:t>Gain on transfer = ₹100 Crore</a:t>
            </a:r>
          </a:p>
          <a:p>
            <a:r>
              <a:rPr lang="en-IN" sz="2000"/>
              <a:t>India cannot tax the entire ₹100 Crore merely because Section 9(10) applies.</a:t>
            </a:r>
          </a:p>
          <a:p>
            <a:r>
              <a:rPr lang="en-IN" sz="2000"/>
              <a:t>Only the portion </a:t>
            </a:r>
            <a:r>
              <a:rPr lang="en-IN" sz="2000" b="1"/>
              <a:t>reasonably attributable to the Indian assets</a:t>
            </a:r>
            <a:r>
              <a:rPr lang="en-IN" sz="2000"/>
              <a:t> is taxable.</a:t>
            </a:r>
          </a:p>
          <a:p>
            <a:endParaRPr lang="en-IN" sz="2000"/>
          </a:p>
        </p:txBody>
      </p:sp>
    </p:spTree>
    <p:extLst>
      <p:ext uri="{BB962C8B-B14F-4D97-AF65-F5344CB8AC3E}">
        <p14:creationId xmlns:p14="http://schemas.microsoft.com/office/powerpoint/2010/main" val="35939935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7E4978-E22F-36ED-65C2-43A9A557E08B}"/>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Section 9(10)</a:t>
            </a:r>
            <a:endParaRPr lang="en-IN" sz="4000">
              <a:solidFill>
                <a:srgbClr val="FFFFFF"/>
              </a:solidFill>
            </a:endParaRPr>
          </a:p>
        </p:txBody>
      </p:sp>
      <p:sp>
        <p:nvSpPr>
          <p:cNvPr id="3" name="Content Placeholder 2">
            <a:extLst>
              <a:ext uri="{FF2B5EF4-FFF2-40B4-BE49-F238E27FC236}">
                <a16:creationId xmlns:a16="http://schemas.microsoft.com/office/drawing/2014/main" id="{4AF7971C-C5D2-2089-D73D-74873BAB85A5}"/>
              </a:ext>
            </a:extLst>
          </p:cNvPr>
          <p:cNvSpPr>
            <a:spLocks noGrp="1"/>
          </p:cNvSpPr>
          <p:nvPr>
            <p:ph idx="1"/>
          </p:nvPr>
        </p:nvSpPr>
        <p:spPr>
          <a:xfrm>
            <a:off x="1371599" y="2318197"/>
            <a:ext cx="9724031" cy="3683358"/>
          </a:xfrm>
        </p:spPr>
        <p:txBody>
          <a:bodyPr anchor="ctr">
            <a:normAutofit/>
          </a:bodyPr>
          <a:lstStyle/>
          <a:p>
            <a:r>
              <a:rPr lang="en-IN" sz="2000"/>
              <a:t>Section 9(10) does </a:t>
            </a:r>
            <a:r>
              <a:rPr lang="en-IN" sz="2000" b="1"/>
              <a:t>not</a:t>
            </a:r>
            <a:r>
              <a:rPr lang="en-IN" sz="2000"/>
              <a:t> apply to:</a:t>
            </a:r>
          </a:p>
          <a:p>
            <a:r>
              <a:rPr lang="en-IN" sz="2000"/>
              <a:t>✔ Certain Category I FPIs.</a:t>
            </a:r>
          </a:p>
          <a:p>
            <a:r>
              <a:rPr lang="en-IN" sz="2000"/>
              <a:t>✔ Small shareholders (holding ≤5% and without management or control).</a:t>
            </a:r>
          </a:p>
          <a:p>
            <a:r>
              <a:rPr lang="en-IN" sz="2000" b="1"/>
              <a:t>Rationale</a:t>
            </a:r>
          </a:p>
          <a:p>
            <a:r>
              <a:rPr lang="en-IN" sz="2000"/>
              <a:t>The provision targets </a:t>
            </a:r>
            <a:r>
              <a:rPr lang="en-IN" sz="2000" b="1"/>
              <a:t>substantial ownership and control</a:t>
            </a:r>
            <a:r>
              <a:rPr lang="en-IN" sz="2000"/>
              <a:t>, not portfolio investors or insignificant shareholders.</a:t>
            </a:r>
          </a:p>
          <a:p>
            <a:endParaRPr lang="en-IN" sz="2000"/>
          </a:p>
        </p:txBody>
      </p:sp>
    </p:spTree>
    <p:extLst>
      <p:ext uri="{BB962C8B-B14F-4D97-AF65-F5344CB8AC3E}">
        <p14:creationId xmlns:p14="http://schemas.microsoft.com/office/powerpoint/2010/main" val="2753116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40013-FABA-AAE3-A0EE-3B08B6DEBFDC}"/>
              </a:ext>
            </a:extLst>
          </p:cNvPr>
          <p:cNvSpPr>
            <a:spLocks noGrp="1"/>
          </p:cNvSpPr>
          <p:nvPr>
            <p:ph type="title"/>
          </p:nvPr>
        </p:nvSpPr>
        <p:spPr/>
        <p:txBody>
          <a:bodyPr/>
          <a:lstStyle/>
          <a:p>
            <a:r>
              <a:rPr lang="en-IN" b="1" dirty="0"/>
              <a:t>Section 9(11) – Physical Presence Not Required</a:t>
            </a:r>
          </a:p>
        </p:txBody>
      </p:sp>
      <p:sp>
        <p:nvSpPr>
          <p:cNvPr id="3" name="Content Placeholder 2">
            <a:extLst>
              <a:ext uri="{FF2B5EF4-FFF2-40B4-BE49-F238E27FC236}">
                <a16:creationId xmlns:a16="http://schemas.microsoft.com/office/drawing/2014/main" id="{E011638B-5D1B-7298-59F9-CBF5D8BD1EF0}"/>
              </a:ext>
            </a:extLst>
          </p:cNvPr>
          <p:cNvSpPr>
            <a:spLocks noGrp="1"/>
          </p:cNvSpPr>
          <p:nvPr>
            <p:ph idx="1"/>
          </p:nvPr>
        </p:nvSpPr>
        <p:spPr/>
        <p:txBody>
          <a:bodyPr/>
          <a:lstStyle/>
          <a:p>
            <a:pPr marL="0" indent="0">
              <a:buNone/>
            </a:pPr>
            <a:r>
              <a:rPr lang="en-IN" b="1" dirty="0"/>
              <a:t>Applicable to</a:t>
            </a:r>
          </a:p>
          <a:p>
            <a:pPr marL="0" indent="0">
              <a:buNone/>
            </a:pPr>
            <a:r>
              <a:rPr lang="en-IN" dirty="0"/>
              <a:t>✔ Interest (Section 9(5))</a:t>
            </a:r>
          </a:p>
          <a:p>
            <a:pPr marL="0" indent="0">
              <a:buNone/>
            </a:pPr>
            <a:r>
              <a:rPr lang="en-IN" dirty="0"/>
              <a:t>✔ Royalty (Section 9(6))</a:t>
            </a:r>
          </a:p>
          <a:p>
            <a:pPr marL="0" indent="0">
              <a:buNone/>
            </a:pPr>
            <a:r>
              <a:rPr lang="en-IN" dirty="0"/>
              <a:t>✔ Fees for Technical Services (Section 9(7))</a:t>
            </a:r>
          </a:p>
          <a:p>
            <a:endParaRPr lang="en-IN" dirty="0"/>
          </a:p>
        </p:txBody>
      </p:sp>
    </p:spTree>
    <p:extLst>
      <p:ext uri="{BB962C8B-B14F-4D97-AF65-F5344CB8AC3E}">
        <p14:creationId xmlns:p14="http://schemas.microsoft.com/office/powerpoint/2010/main" val="30140241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DC0130-166E-3C21-D1DD-ECB42A84847C}"/>
              </a:ext>
            </a:extLst>
          </p:cNvPr>
          <p:cNvSpPr>
            <a:spLocks noGrp="1"/>
          </p:cNvSpPr>
          <p:nvPr>
            <p:ph type="title"/>
          </p:nvPr>
        </p:nvSpPr>
        <p:spPr>
          <a:xfrm>
            <a:off x="1371599" y="294538"/>
            <a:ext cx="9895951" cy="1033669"/>
          </a:xfrm>
        </p:spPr>
        <p:txBody>
          <a:bodyPr>
            <a:normAutofit/>
          </a:bodyPr>
          <a:lstStyle/>
          <a:p>
            <a:r>
              <a:rPr lang="en-IN" sz="4000" b="1">
                <a:solidFill>
                  <a:srgbClr val="FFFFFF"/>
                </a:solidFill>
              </a:rPr>
              <a:t>Section 9(11)</a:t>
            </a:r>
            <a:endParaRPr lang="en-IN" sz="4000">
              <a:solidFill>
                <a:srgbClr val="FFFFFF"/>
              </a:solidFill>
            </a:endParaRPr>
          </a:p>
        </p:txBody>
      </p:sp>
      <p:sp>
        <p:nvSpPr>
          <p:cNvPr id="3" name="Content Placeholder 2">
            <a:extLst>
              <a:ext uri="{FF2B5EF4-FFF2-40B4-BE49-F238E27FC236}">
                <a16:creationId xmlns:a16="http://schemas.microsoft.com/office/drawing/2014/main" id="{9E2510B1-F670-2553-48D7-4D854EC74837}"/>
              </a:ext>
            </a:extLst>
          </p:cNvPr>
          <p:cNvSpPr>
            <a:spLocks noGrp="1"/>
          </p:cNvSpPr>
          <p:nvPr>
            <p:ph idx="1"/>
          </p:nvPr>
        </p:nvSpPr>
        <p:spPr>
          <a:xfrm>
            <a:off x="1371599" y="2318197"/>
            <a:ext cx="9724031" cy="3683358"/>
          </a:xfrm>
        </p:spPr>
        <p:txBody>
          <a:bodyPr anchor="ctr">
            <a:normAutofit/>
          </a:bodyPr>
          <a:lstStyle/>
          <a:p>
            <a:r>
              <a:rPr lang="en-IN" sz="2000" b="1"/>
              <a:t>Income shall be taxable in India even if the Non-Resident:</a:t>
            </a:r>
          </a:p>
          <a:p>
            <a:r>
              <a:rPr lang="en-IN" sz="2000"/>
              <a:t>❌ Has </a:t>
            </a:r>
            <a:r>
              <a:rPr lang="en-IN" sz="2000" b="1"/>
              <a:t>no residence</a:t>
            </a:r>
            <a:r>
              <a:rPr lang="en-IN" sz="2000"/>
              <a:t> in India</a:t>
            </a:r>
          </a:p>
          <a:p>
            <a:r>
              <a:rPr lang="en-IN" sz="2000"/>
              <a:t>❌ Has </a:t>
            </a:r>
            <a:r>
              <a:rPr lang="en-IN" sz="2000" b="1"/>
              <a:t>no place of business</a:t>
            </a:r>
            <a:r>
              <a:rPr lang="en-IN" sz="2000"/>
              <a:t> in India</a:t>
            </a:r>
          </a:p>
          <a:p>
            <a:r>
              <a:rPr lang="en-IN" sz="2000"/>
              <a:t>❌ Has </a:t>
            </a:r>
            <a:r>
              <a:rPr lang="en-IN" sz="2000" b="1"/>
              <a:t>no Business Connection</a:t>
            </a:r>
            <a:r>
              <a:rPr lang="en-IN" sz="2000"/>
              <a:t> in India</a:t>
            </a:r>
          </a:p>
          <a:p>
            <a:r>
              <a:rPr lang="en-IN" sz="2000"/>
              <a:t>❌ Has </a:t>
            </a:r>
            <a:r>
              <a:rPr lang="en-IN" sz="2000" b="1"/>
              <a:t>not rendered services</a:t>
            </a:r>
            <a:r>
              <a:rPr lang="en-IN" sz="2000"/>
              <a:t> in India</a:t>
            </a:r>
          </a:p>
          <a:p>
            <a:r>
              <a:rPr lang="en-IN" sz="2000" b="1"/>
              <a:t>Key Principle:</a:t>
            </a:r>
            <a:endParaRPr lang="en-IN" sz="2000"/>
          </a:p>
          <a:p>
            <a:r>
              <a:rPr lang="en-IN" sz="2000"/>
              <a:t>If the deeming provisions of Sections </a:t>
            </a:r>
            <a:r>
              <a:rPr lang="en-IN" sz="2000" b="1"/>
              <a:t>9(5), 9(6) or 9(7)</a:t>
            </a:r>
            <a:r>
              <a:rPr lang="en-IN" sz="2000"/>
              <a:t> are satisfied, the absence of physical presence in India </a:t>
            </a:r>
            <a:r>
              <a:rPr lang="en-IN" sz="2000" b="1"/>
              <a:t>does not prevent taxation</a:t>
            </a:r>
            <a:r>
              <a:rPr lang="en-IN" sz="2000"/>
              <a:t>.</a:t>
            </a:r>
          </a:p>
          <a:p>
            <a:endParaRPr lang="en-IN" sz="2000"/>
          </a:p>
        </p:txBody>
      </p:sp>
    </p:spTree>
    <p:extLst>
      <p:ext uri="{BB962C8B-B14F-4D97-AF65-F5344CB8AC3E}">
        <p14:creationId xmlns:p14="http://schemas.microsoft.com/office/powerpoint/2010/main" val="22113629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4F4DEF-F4BD-1912-B000-1704611C8434}"/>
              </a:ext>
            </a:extLst>
          </p:cNvPr>
          <p:cNvSpPr>
            <a:spLocks noGrp="1"/>
          </p:cNvSpPr>
          <p:nvPr>
            <p:ph type="title"/>
          </p:nvPr>
        </p:nvSpPr>
        <p:spPr>
          <a:xfrm>
            <a:off x="826396" y="586855"/>
            <a:ext cx="4230100" cy="3387497"/>
          </a:xfrm>
        </p:spPr>
        <p:txBody>
          <a:bodyPr anchor="b">
            <a:normAutofit/>
          </a:bodyPr>
          <a:lstStyle/>
          <a:p>
            <a:pPr algn="r"/>
            <a:r>
              <a:rPr lang="en-IN" sz="4000" b="1">
                <a:solidFill>
                  <a:srgbClr val="FFFFFF"/>
                </a:solidFill>
              </a:rPr>
              <a:t>Section 9(11)</a:t>
            </a:r>
            <a:endParaRPr lang="en-IN" sz="4000">
              <a:solidFill>
                <a:srgbClr val="FFFFFF"/>
              </a:solidFill>
            </a:endParaRPr>
          </a:p>
        </p:txBody>
      </p:sp>
      <p:sp>
        <p:nvSpPr>
          <p:cNvPr id="3" name="Content Placeholder 2">
            <a:extLst>
              <a:ext uri="{FF2B5EF4-FFF2-40B4-BE49-F238E27FC236}">
                <a16:creationId xmlns:a16="http://schemas.microsoft.com/office/drawing/2014/main" id="{0DD8F36D-101C-388E-D200-A24C00638ACA}"/>
              </a:ext>
            </a:extLst>
          </p:cNvPr>
          <p:cNvSpPr>
            <a:spLocks noGrp="1"/>
          </p:cNvSpPr>
          <p:nvPr>
            <p:ph idx="1"/>
          </p:nvPr>
        </p:nvSpPr>
        <p:spPr>
          <a:xfrm>
            <a:off x="6503158" y="649480"/>
            <a:ext cx="4862447" cy="5546047"/>
          </a:xfrm>
        </p:spPr>
        <p:txBody>
          <a:bodyPr anchor="ctr">
            <a:normAutofit/>
          </a:bodyPr>
          <a:lstStyle/>
          <a:p>
            <a:r>
              <a:rPr lang="en-IN" sz="1600" b="1"/>
              <a:t>Example 1 – Royalty</a:t>
            </a:r>
          </a:p>
          <a:p>
            <a:r>
              <a:rPr lang="en-IN" sz="1600"/>
              <a:t>An Indian company pays royalty to a US company for using patented technology.</a:t>
            </a:r>
          </a:p>
          <a:p>
            <a:pPr lvl="0"/>
            <a:r>
              <a:rPr lang="en-IN" sz="1600"/>
              <a:t>Patent used in India ✔ </a:t>
            </a:r>
          </a:p>
          <a:p>
            <a:pPr lvl="0"/>
            <a:r>
              <a:rPr lang="en-IN" sz="1600"/>
              <a:t>US company has </a:t>
            </a:r>
            <a:r>
              <a:rPr lang="en-IN" sz="1600" b="1"/>
              <a:t>no office in India</a:t>
            </a:r>
            <a:r>
              <a:rPr lang="en-IN" sz="1600"/>
              <a:t> ✘ </a:t>
            </a:r>
          </a:p>
          <a:p>
            <a:pPr lvl="0"/>
            <a:r>
              <a:rPr lang="en-IN" sz="1600"/>
              <a:t>Employees never visit India ✘ </a:t>
            </a:r>
          </a:p>
          <a:p>
            <a:r>
              <a:rPr lang="en-IN" sz="1600" b="1"/>
              <a:t>Result:</a:t>
            </a:r>
            <a:r>
              <a:rPr lang="en-IN" sz="1600"/>
              <a:t> Royalty is deemed to accrue or arise in India under Sections 9(6) and 9(11).</a:t>
            </a:r>
          </a:p>
          <a:p>
            <a:br>
              <a:rPr lang="en-IN" sz="1600"/>
            </a:br>
            <a:endParaRPr lang="en-IN" sz="1600"/>
          </a:p>
          <a:p>
            <a:r>
              <a:rPr lang="en-IN" sz="1600" b="1"/>
              <a:t>Example 2 – Fees for Technical Services</a:t>
            </a:r>
          </a:p>
          <a:p>
            <a:r>
              <a:rPr lang="en-IN" sz="1600"/>
              <a:t>An Indian company obtains engineering consultancy from a German consultant.</a:t>
            </a:r>
          </a:p>
          <a:p>
            <a:pPr lvl="0"/>
            <a:r>
              <a:rPr lang="en-IN" sz="1600"/>
              <a:t>Advice provided entirely from Germany ✔ </a:t>
            </a:r>
          </a:p>
          <a:p>
            <a:pPr lvl="0"/>
            <a:r>
              <a:rPr lang="en-IN" sz="1600"/>
              <a:t>Consultant never visits India ✘ </a:t>
            </a:r>
          </a:p>
          <a:p>
            <a:r>
              <a:rPr lang="en-IN" sz="1600"/>
              <a:t>If the conditions of Section 9(7) are satisfied, </a:t>
            </a:r>
            <a:r>
              <a:rPr lang="en-IN" sz="1600" b="1"/>
              <a:t>Section 9(11)</a:t>
            </a:r>
            <a:r>
              <a:rPr lang="en-IN" sz="1600"/>
              <a:t> ensures that the FTS is still deemed to accrue or arise in India.</a:t>
            </a:r>
          </a:p>
          <a:p>
            <a:endParaRPr lang="en-IN" sz="1600"/>
          </a:p>
        </p:txBody>
      </p:sp>
    </p:spTree>
    <p:extLst>
      <p:ext uri="{BB962C8B-B14F-4D97-AF65-F5344CB8AC3E}">
        <p14:creationId xmlns:p14="http://schemas.microsoft.com/office/powerpoint/2010/main" val="22831563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E6DF715-0295-B236-5545-88C2C5B7AA60}"/>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How is the tax liability collected from the non resident</a:t>
            </a:r>
            <a:endParaRPr lang="en-IN" sz="4000">
              <a:solidFill>
                <a:srgbClr val="FFFFFF"/>
              </a:solidFill>
            </a:endParaRPr>
          </a:p>
        </p:txBody>
      </p:sp>
      <p:sp>
        <p:nvSpPr>
          <p:cNvPr id="3" name="Content Placeholder 2">
            <a:extLst>
              <a:ext uri="{FF2B5EF4-FFF2-40B4-BE49-F238E27FC236}">
                <a16:creationId xmlns:a16="http://schemas.microsoft.com/office/drawing/2014/main" id="{DA3FC539-55C1-9340-B714-0D34EB7EFBD8}"/>
              </a:ext>
            </a:extLst>
          </p:cNvPr>
          <p:cNvSpPr>
            <a:spLocks noGrp="1"/>
          </p:cNvSpPr>
          <p:nvPr>
            <p:ph idx="1"/>
          </p:nvPr>
        </p:nvSpPr>
        <p:spPr>
          <a:xfrm>
            <a:off x="6503158" y="649480"/>
            <a:ext cx="4862447" cy="5546047"/>
          </a:xfrm>
        </p:spPr>
        <p:txBody>
          <a:bodyPr anchor="ctr">
            <a:normAutofit/>
          </a:bodyPr>
          <a:lstStyle/>
          <a:p>
            <a:pPr lvl="0"/>
            <a:r>
              <a:rPr lang="en-IN" sz="2000" b="1"/>
              <a:t>The non-resident files a return in India</a:t>
            </a:r>
            <a:r>
              <a:rPr lang="en-IN" sz="2000"/>
              <a:t> and pays tax on the profits attributable to the Indian business connection. </a:t>
            </a:r>
          </a:p>
          <a:p>
            <a:pPr lvl="0"/>
            <a:r>
              <a:rPr lang="en-IN" sz="2000" b="1"/>
              <a:t>The Indian payer deducts tax at source (TDS)</a:t>
            </a:r>
            <a:r>
              <a:rPr lang="en-IN" sz="2000"/>
              <a:t> where the payment is chargeable to tax under the Act (subject to the applicable provisions and DTAA). </a:t>
            </a:r>
          </a:p>
          <a:p>
            <a:r>
              <a:rPr lang="en-IN" sz="2000" b="1"/>
              <a:t>Example:</a:t>
            </a:r>
            <a:endParaRPr lang="en-IN" sz="2000"/>
          </a:p>
          <a:p>
            <a:pPr marL="0" indent="0">
              <a:buNone/>
            </a:pPr>
            <a:r>
              <a:rPr lang="en-IN" sz="2000"/>
              <a:t>1) A UK company has a dependent agent in India and earns business profits attributable to India.</a:t>
            </a:r>
          </a:p>
          <a:p>
            <a:pPr marL="0" indent="0">
              <a:buNone/>
            </a:pPr>
            <a:r>
              <a:rPr lang="en-IN" sz="2000"/>
              <a:t>2) ➡️ PAN generally required.</a:t>
            </a:r>
          </a:p>
          <a:p>
            <a:pPr marL="0" lvl="0" indent="0">
              <a:buNone/>
            </a:pPr>
            <a:r>
              <a:rPr lang="en-IN" sz="2000"/>
              <a:t>3) Business profits attributable to a Business Connection. </a:t>
            </a:r>
          </a:p>
          <a:p>
            <a:pPr marL="0" lvl="0" indent="0">
              <a:buNone/>
            </a:pPr>
            <a:r>
              <a:rPr lang="en-IN" sz="2000"/>
              <a:t>4) Capital gains taxable in India. </a:t>
            </a:r>
          </a:p>
          <a:p>
            <a:pPr marL="0" lvl="0" indent="0">
              <a:buNone/>
            </a:pPr>
            <a:r>
              <a:rPr lang="en-IN" sz="2000"/>
              <a:t>5) Rental income from property in India.</a:t>
            </a:r>
          </a:p>
          <a:p>
            <a:endParaRPr lang="en-IN" sz="2000"/>
          </a:p>
        </p:txBody>
      </p:sp>
    </p:spTree>
    <p:extLst>
      <p:ext uri="{BB962C8B-B14F-4D97-AF65-F5344CB8AC3E}">
        <p14:creationId xmlns:p14="http://schemas.microsoft.com/office/powerpoint/2010/main" val="30221319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19B009-9DE1-2584-9696-5F96DD7C7138}"/>
              </a:ext>
            </a:extLst>
          </p:cNvPr>
          <p:cNvSpPr>
            <a:spLocks noGrp="1"/>
          </p:cNvSpPr>
          <p:nvPr>
            <p:ph type="title"/>
          </p:nvPr>
        </p:nvSpPr>
        <p:spPr>
          <a:xfrm>
            <a:off x="5044239" y="52995"/>
            <a:ext cx="4977976" cy="1454051"/>
          </a:xfrm>
        </p:spPr>
        <p:txBody>
          <a:bodyPr>
            <a:normAutofit/>
          </a:bodyPr>
          <a:lstStyle/>
          <a:p>
            <a:r>
              <a:rPr lang="en-US" sz="3600" dirty="0">
                <a:solidFill>
                  <a:schemeClr val="tx2"/>
                </a:solidFill>
              </a:rPr>
              <a:t>Business Connection vis a vis PE as per DTAA</a:t>
            </a:r>
            <a:endParaRPr lang="en-IN" sz="3600" dirty="0">
              <a:solidFill>
                <a:schemeClr val="tx2"/>
              </a:solidFill>
            </a:endParaRPr>
          </a:p>
        </p:txBody>
      </p:sp>
      <p:pic>
        <p:nvPicPr>
          <p:cNvPr id="7" name="Graphic 6" descr="Commitments">
            <a:extLst>
              <a:ext uri="{FF2B5EF4-FFF2-40B4-BE49-F238E27FC236}">
                <a16:creationId xmlns:a16="http://schemas.microsoft.com/office/drawing/2014/main" id="{09A28E68-2E71-E9C2-17AC-F7813F4C61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20" name="Content Placeholder 2">
            <a:extLst>
              <a:ext uri="{FF2B5EF4-FFF2-40B4-BE49-F238E27FC236}">
                <a16:creationId xmlns:a16="http://schemas.microsoft.com/office/drawing/2014/main" id="{759FB3A1-8652-E348-892D-AEF614255CA1}"/>
              </a:ext>
            </a:extLst>
          </p:cNvPr>
          <p:cNvSpPr>
            <a:spLocks noGrp="1"/>
          </p:cNvSpPr>
          <p:nvPr>
            <p:ph idx="1"/>
          </p:nvPr>
        </p:nvSpPr>
        <p:spPr>
          <a:xfrm>
            <a:off x="4741333" y="1930400"/>
            <a:ext cx="7448032" cy="4673600"/>
          </a:xfrm>
        </p:spPr>
        <p:txBody>
          <a:bodyPr anchor="ctr">
            <a:normAutofit/>
          </a:bodyPr>
          <a:lstStyle/>
          <a:p>
            <a:r>
              <a:rPr lang="en-IN" sz="2000" dirty="0">
                <a:solidFill>
                  <a:schemeClr val="tx2"/>
                </a:solidFill>
              </a:rPr>
              <a:t>Even if there is a </a:t>
            </a:r>
            <a:r>
              <a:rPr lang="en-IN" sz="2000" b="1" dirty="0">
                <a:solidFill>
                  <a:schemeClr val="tx2"/>
                </a:solidFill>
              </a:rPr>
              <a:t>Business Connection</a:t>
            </a:r>
            <a:r>
              <a:rPr lang="en-IN" sz="2000" dirty="0">
                <a:solidFill>
                  <a:schemeClr val="tx2"/>
                </a:solidFill>
              </a:rPr>
              <a:t> under the Act, if the non-resident is eligible for DTAA benefits and </a:t>
            </a:r>
            <a:r>
              <a:rPr lang="en-IN" sz="2000" b="1" dirty="0">
                <a:solidFill>
                  <a:schemeClr val="tx2"/>
                </a:solidFill>
              </a:rPr>
              <a:t>does not have a PE in India</a:t>
            </a:r>
            <a:r>
              <a:rPr lang="en-IN" sz="2000" dirty="0">
                <a:solidFill>
                  <a:schemeClr val="tx2"/>
                </a:solidFill>
              </a:rPr>
              <a:t>, India may not be able to tax the business profits under </a:t>
            </a:r>
            <a:r>
              <a:rPr lang="en-IN" sz="2000" b="1" dirty="0">
                <a:solidFill>
                  <a:schemeClr val="tx2"/>
                </a:solidFill>
              </a:rPr>
              <a:t>Article 7</a:t>
            </a:r>
            <a:r>
              <a:rPr lang="en-IN" sz="2000" dirty="0">
                <a:solidFill>
                  <a:schemeClr val="tx2"/>
                </a:solidFill>
              </a:rPr>
              <a:t> of the treaty.</a:t>
            </a:r>
          </a:p>
          <a:p>
            <a:r>
              <a:rPr lang="en-IN" sz="2000" dirty="0">
                <a:solidFill>
                  <a:schemeClr val="tx2"/>
                </a:solidFill>
              </a:rPr>
              <a:t>Business Connection is a much wider concept under the Income-tax Act. It can exist even without an office or branch in India—for example, through an Indian agent or a significant economic presence.</a:t>
            </a:r>
          </a:p>
          <a:p>
            <a:r>
              <a:rPr lang="en-IN" sz="2000" dirty="0">
                <a:solidFill>
                  <a:schemeClr val="tx2"/>
                </a:solidFill>
              </a:rPr>
              <a:t> Permanent Establishment, on the other hand, is a treaty concept and generally requires a more substantial presence, such as an office, branch, factory, or a dependent agent satisfying the treaty conditions. </a:t>
            </a:r>
          </a:p>
          <a:p>
            <a:r>
              <a:rPr lang="en-IN" sz="2000" dirty="0">
                <a:solidFill>
                  <a:schemeClr val="tx2"/>
                </a:solidFill>
              </a:rPr>
              <a:t>Therefore, every PE will ordinarily constitute a Business Connection, but every Business Connection will not amount to a PE.</a:t>
            </a: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21" name="Freeform: Shape 20">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9174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CF55D9-46AD-63F1-95BE-1BCBDC31062F}"/>
              </a:ext>
            </a:extLst>
          </p:cNvPr>
          <p:cNvSpPr>
            <a:spLocks noGrp="1"/>
          </p:cNvSpPr>
          <p:nvPr>
            <p:ph type="title"/>
          </p:nvPr>
        </p:nvSpPr>
        <p:spPr>
          <a:xfrm>
            <a:off x="466722" y="586855"/>
            <a:ext cx="3201366" cy="3387497"/>
          </a:xfrm>
        </p:spPr>
        <p:txBody>
          <a:bodyPr anchor="b">
            <a:normAutofit/>
          </a:bodyPr>
          <a:lstStyle/>
          <a:p>
            <a:pPr algn="r"/>
            <a:r>
              <a:rPr lang="en-IN" sz="4000">
                <a:solidFill>
                  <a:srgbClr val="FFFFFF"/>
                </a:solidFill>
              </a:rPr>
              <a:t>Exceptions to the above rule:</a:t>
            </a:r>
          </a:p>
        </p:txBody>
      </p:sp>
      <p:sp>
        <p:nvSpPr>
          <p:cNvPr id="3" name="Content Placeholder 2">
            <a:extLst>
              <a:ext uri="{FF2B5EF4-FFF2-40B4-BE49-F238E27FC236}">
                <a16:creationId xmlns:a16="http://schemas.microsoft.com/office/drawing/2014/main" id="{26A99126-AE69-B374-CEF9-177F62241215}"/>
              </a:ext>
            </a:extLst>
          </p:cNvPr>
          <p:cNvSpPr>
            <a:spLocks noGrp="1"/>
          </p:cNvSpPr>
          <p:nvPr>
            <p:ph idx="1"/>
          </p:nvPr>
        </p:nvSpPr>
        <p:spPr>
          <a:xfrm>
            <a:off x="4367696" y="-558800"/>
            <a:ext cx="8095238" cy="8297333"/>
          </a:xfrm>
        </p:spPr>
        <p:txBody>
          <a:bodyPr anchor="ctr">
            <a:normAutofit/>
          </a:bodyPr>
          <a:lstStyle/>
          <a:p>
            <a:pPr marL="0" indent="0">
              <a:buNone/>
            </a:pPr>
            <a:endParaRPr lang="en-IN" sz="1800" dirty="0"/>
          </a:p>
          <a:p>
            <a:pPr marL="0" indent="0">
              <a:buNone/>
            </a:pPr>
            <a:r>
              <a:rPr lang="en-IN" sz="1600" dirty="0"/>
              <a:t>6(3): If </a:t>
            </a:r>
            <a:r>
              <a:rPr lang="en-IN" sz="1600" b="1" dirty="0">
                <a:solidFill>
                  <a:schemeClr val="accent1"/>
                </a:solidFill>
              </a:rPr>
              <a:t>Indian Citizen </a:t>
            </a:r>
            <a:r>
              <a:rPr lang="en-IN" sz="1600" b="1" dirty="0"/>
              <a:t>leaving India</a:t>
            </a:r>
            <a:endParaRPr lang="en-IN" sz="1600" dirty="0"/>
          </a:p>
          <a:p>
            <a:pPr marL="0" indent="0">
              <a:buNone/>
            </a:pPr>
            <a:r>
              <a:rPr lang="en-IN" sz="1600" dirty="0"/>
              <a:t>           For </a:t>
            </a:r>
            <a:r>
              <a:rPr lang="en-IN" sz="1600" dirty="0">
                <a:solidFill>
                  <a:schemeClr val="accent1"/>
                </a:solidFill>
              </a:rPr>
              <a:t>employment outside India</a:t>
            </a:r>
            <a:r>
              <a:rPr lang="en-IN" sz="1600" dirty="0"/>
              <a:t>; or </a:t>
            </a:r>
          </a:p>
          <a:p>
            <a:pPr marL="0" indent="0">
              <a:buNone/>
            </a:pPr>
            <a:r>
              <a:rPr lang="en-IN" sz="1600" dirty="0"/>
              <a:t>           As a crew member of an Indian ship </a:t>
            </a:r>
          </a:p>
          <a:p>
            <a:pPr marL="0" indent="0">
              <a:buNone/>
            </a:pPr>
            <a:r>
              <a:rPr lang="en-IN" sz="1600" b="1" dirty="0"/>
              <a:t>           Section 6(2)(b) does NOT apply</a:t>
            </a:r>
            <a:endParaRPr lang="en-IN" sz="1600" dirty="0"/>
          </a:p>
          <a:p>
            <a:pPr marL="0" indent="0">
              <a:buNone/>
            </a:pPr>
            <a:r>
              <a:rPr lang="en-IN" sz="1600" dirty="0"/>
              <a:t>           Only the </a:t>
            </a:r>
            <a:r>
              <a:rPr lang="en-IN" sz="1600" b="1" dirty="0"/>
              <a:t>182-day test</a:t>
            </a:r>
            <a:r>
              <a:rPr lang="en-IN" sz="1600" dirty="0"/>
              <a:t> under Section 6(2)(a) is relevant.</a:t>
            </a:r>
            <a:endParaRPr lang="en-US" sz="1600" dirty="0"/>
          </a:p>
          <a:p>
            <a:pPr marL="0" indent="0">
              <a:buNone/>
            </a:pPr>
            <a:r>
              <a:rPr lang="en-IN" sz="1600" dirty="0"/>
              <a:t>6(4): If </a:t>
            </a:r>
            <a:r>
              <a:rPr lang="en-IN" sz="1600" b="1" dirty="0">
                <a:solidFill>
                  <a:schemeClr val="accent1"/>
                </a:solidFill>
              </a:rPr>
              <a:t>Indian Citizen / Person of Indian Origin </a:t>
            </a:r>
            <a:r>
              <a:rPr lang="en-IN" sz="1600" b="1" dirty="0"/>
              <a:t>who being outside India</a:t>
            </a:r>
            <a:endParaRPr lang="en-IN" sz="1600" dirty="0"/>
          </a:p>
          <a:p>
            <a:pPr marL="0" indent="0">
              <a:buNone/>
            </a:pPr>
            <a:r>
              <a:rPr lang="en-IN" sz="1600" dirty="0"/>
              <a:t>                Coming to India </a:t>
            </a:r>
            <a:r>
              <a:rPr lang="en-IN" sz="1600" b="1" dirty="0">
                <a:solidFill>
                  <a:schemeClr val="accent1"/>
                </a:solidFill>
              </a:rPr>
              <a:t>on a visit</a:t>
            </a:r>
            <a:endParaRPr lang="en-IN" sz="1600" dirty="0">
              <a:solidFill>
                <a:schemeClr val="accent1"/>
              </a:solidFill>
            </a:endParaRPr>
          </a:p>
          <a:p>
            <a:pPr marL="0" indent="0">
              <a:buNone/>
            </a:pPr>
            <a:r>
              <a:rPr lang="en-IN" sz="1600" b="1" dirty="0"/>
              <a:t>                Section 6(2)(b) does NOT apply</a:t>
            </a:r>
            <a:endParaRPr lang="en-IN" sz="1600" dirty="0"/>
          </a:p>
          <a:p>
            <a:pPr marL="0" indent="0">
              <a:buNone/>
            </a:pPr>
            <a:r>
              <a:rPr lang="en-IN" sz="1600" dirty="0"/>
              <a:t>                </a:t>
            </a:r>
            <a:r>
              <a:rPr lang="en-IN" sz="1600" b="1" dirty="0">
                <a:solidFill>
                  <a:schemeClr val="accent1"/>
                </a:solidFill>
              </a:rPr>
              <a:t>Subject to Section 6(5)</a:t>
            </a:r>
            <a:r>
              <a:rPr lang="en-IN" sz="1600" dirty="0">
                <a:solidFill>
                  <a:schemeClr val="accent1"/>
                </a:solidFill>
              </a:rPr>
              <a:t>.</a:t>
            </a:r>
          </a:p>
          <a:p>
            <a:pPr marL="0" indent="0">
              <a:buNone/>
            </a:pPr>
            <a:r>
              <a:rPr lang="en-US" sz="1600" dirty="0"/>
              <a:t>Section 6(5) </a:t>
            </a:r>
            <a:r>
              <a:rPr lang="en-US" sz="1600" dirty="0">
                <a:solidFill>
                  <a:schemeClr val="accent1"/>
                </a:solidFill>
              </a:rPr>
              <a:t>I</a:t>
            </a:r>
            <a:r>
              <a:rPr lang="en-IN" sz="1600" b="1" dirty="0" err="1">
                <a:solidFill>
                  <a:schemeClr val="accent1"/>
                </a:solidFill>
              </a:rPr>
              <a:t>ndian</a:t>
            </a:r>
            <a:r>
              <a:rPr lang="en-IN" sz="1600" b="1" dirty="0">
                <a:solidFill>
                  <a:schemeClr val="accent1"/>
                </a:solidFill>
              </a:rPr>
              <a:t> Citizen / PIO </a:t>
            </a:r>
            <a:r>
              <a:rPr lang="en-IN" sz="1600" b="1" dirty="0"/>
              <a:t>on a visit to India</a:t>
            </a:r>
            <a:endParaRPr lang="en-IN" sz="1600" dirty="0"/>
          </a:p>
          <a:p>
            <a:pPr marL="0" indent="0">
              <a:buNone/>
            </a:pPr>
            <a:r>
              <a:rPr lang="en-IN" sz="1600" dirty="0"/>
              <a:t>     ⬇️</a:t>
            </a:r>
          </a:p>
          <a:p>
            <a:pPr marL="0" indent="0">
              <a:buNone/>
            </a:pPr>
            <a:r>
              <a:rPr lang="en-IN" sz="1600" b="1" dirty="0"/>
              <a:t>  Indian Income &gt; ₹15 lakh</a:t>
            </a:r>
            <a:r>
              <a:rPr lang="en-IN" sz="1600" dirty="0"/>
              <a:t> </a:t>
            </a:r>
            <a:r>
              <a:rPr lang="en-IN" sz="1600" i="1" dirty="0"/>
              <a:t>(excluding foreign income)</a:t>
            </a:r>
            <a:endParaRPr lang="en-IN" sz="1600" dirty="0"/>
          </a:p>
          <a:p>
            <a:pPr marL="0" indent="0">
              <a:buNone/>
            </a:pPr>
            <a:r>
              <a:rPr lang="en-IN" sz="1600" dirty="0"/>
              <a:t>     ⬇️</a:t>
            </a:r>
          </a:p>
          <a:p>
            <a:pPr marL="0" indent="0">
              <a:buNone/>
            </a:pPr>
            <a:r>
              <a:rPr lang="en-IN" sz="1600" b="1" dirty="0"/>
              <a:t> Section 6(2)(b) applies</a:t>
            </a:r>
            <a:endParaRPr lang="en-IN" sz="1600" dirty="0"/>
          </a:p>
          <a:p>
            <a:pPr marL="0" indent="0">
              <a:buNone/>
            </a:pPr>
            <a:r>
              <a:rPr lang="en-IN" sz="1600" dirty="0"/>
              <a:t>     ⬇️</a:t>
            </a:r>
          </a:p>
          <a:p>
            <a:pPr marL="0" indent="0">
              <a:buNone/>
            </a:pPr>
            <a:r>
              <a:rPr lang="en-IN" sz="1600" b="1" dirty="0"/>
              <a:t> Replace 60 days with 120 days and condition for 365 days or more in </a:t>
            </a:r>
            <a:r>
              <a:rPr lang="en-IN" sz="1600" b="1" dirty="0" err="1"/>
              <a:t>preseeding</a:t>
            </a:r>
            <a:r>
              <a:rPr lang="en-IN" sz="1600" b="1" dirty="0"/>
              <a:t> 4 tax years remains.</a:t>
            </a:r>
            <a:endParaRPr lang="en-IN" sz="1600" dirty="0"/>
          </a:p>
          <a:p>
            <a:pPr marL="0" lvl="0" indent="0">
              <a:buNone/>
            </a:pPr>
            <a:endParaRPr lang="en-US" sz="1800" dirty="0"/>
          </a:p>
          <a:p>
            <a:pPr marL="0" lvl="0" indent="0">
              <a:buNone/>
            </a:pPr>
            <a:endParaRPr lang="en-US" sz="1800" dirty="0"/>
          </a:p>
          <a:p>
            <a:pPr marL="0" lvl="0" indent="0">
              <a:buNone/>
            </a:pPr>
            <a:endParaRPr lang="en-US" sz="1800" dirty="0"/>
          </a:p>
        </p:txBody>
      </p:sp>
    </p:spTree>
    <p:extLst>
      <p:ext uri="{BB962C8B-B14F-4D97-AF65-F5344CB8AC3E}">
        <p14:creationId xmlns:p14="http://schemas.microsoft.com/office/powerpoint/2010/main" val="38406490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F016-5F1F-15E3-03AD-EBEA38E6E853}"/>
              </a:ext>
            </a:extLst>
          </p:cNvPr>
          <p:cNvSpPr>
            <a:spLocks noGrp="1"/>
          </p:cNvSpPr>
          <p:nvPr>
            <p:ph type="title"/>
          </p:nvPr>
        </p:nvSpPr>
        <p:spPr/>
        <p:txBody>
          <a:bodyPr/>
          <a:lstStyle/>
          <a:p>
            <a:r>
              <a:rPr lang="en-US" dirty="0"/>
              <a:t>Section 9 – Case studies</a:t>
            </a:r>
            <a:endParaRPr lang="en-IN" dirty="0"/>
          </a:p>
        </p:txBody>
      </p:sp>
      <p:graphicFrame>
        <p:nvGraphicFramePr>
          <p:cNvPr id="4" name="Content Placeholder 3">
            <a:extLst>
              <a:ext uri="{FF2B5EF4-FFF2-40B4-BE49-F238E27FC236}">
                <a16:creationId xmlns:a16="http://schemas.microsoft.com/office/drawing/2014/main" id="{66F44C4A-7F11-4678-C35A-260D2228CCDB}"/>
              </a:ext>
            </a:extLst>
          </p:cNvPr>
          <p:cNvGraphicFramePr>
            <a:graphicFrameLocks noGrp="1"/>
          </p:cNvGraphicFramePr>
          <p:nvPr>
            <p:ph idx="1"/>
            <p:extLst>
              <p:ext uri="{D42A27DB-BD31-4B8C-83A1-F6EECF244321}">
                <p14:modId xmlns:p14="http://schemas.microsoft.com/office/powerpoint/2010/main" val="421249076"/>
              </p:ext>
            </p:extLst>
          </p:nvPr>
        </p:nvGraphicFramePr>
        <p:xfrm>
          <a:off x="838200" y="1852454"/>
          <a:ext cx="10515600" cy="4297680"/>
        </p:xfrm>
        <a:graphic>
          <a:graphicData uri="http://schemas.openxmlformats.org/drawingml/2006/table">
            <a:tbl>
              <a:tblPr>
                <a:tableStyleId>{E8B1032C-EA38-4F05-BA0D-38AFFFC7BED3}</a:tableStyleId>
              </a:tblPr>
              <a:tblGrid>
                <a:gridCol w="2628900">
                  <a:extLst>
                    <a:ext uri="{9D8B030D-6E8A-4147-A177-3AD203B41FA5}">
                      <a16:colId xmlns:a16="http://schemas.microsoft.com/office/drawing/2014/main" val="2278617903"/>
                    </a:ext>
                  </a:extLst>
                </a:gridCol>
                <a:gridCol w="2628900">
                  <a:extLst>
                    <a:ext uri="{9D8B030D-6E8A-4147-A177-3AD203B41FA5}">
                      <a16:colId xmlns:a16="http://schemas.microsoft.com/office/drawing/2014/main" val="3459109318"/>
                    </a:ext>
                  </a:extLst>
                </a:gridCol>
                <a:gridCol w="2628900">
                  <a:extLst>
                    <a:ext uri="{9D8B030D-6E8A-4147-A177-3AD203B41FA5}">
                      <a16:colId xmlns:a16="http://schemas.microsoft.com/office/drawing/2014/main" val="1298804859"/>
                    </a:ext>
                  </a:extLst>
                </a:gridCol>
                <a:gridCol w="2628900">
                  <a:extLst>
                    <a:ext uri="{9D8B030D-6E8A-4147-A177-3AD203B41FA5}">
                      <a16:colId xmlns:a16="http://schemas.microsoft.com/office/drawing/2014/main" val="3531902701"/>
                    </a:ext>
                  </a:extLst>
                </a:gridCol>
              </a:tblGrid>
              <a:tr h="0">
                <a:tc>
                  <a:txBody>
                    <a:bodyPr/>
                    <a:lstStyle/>
                    <a:p>
                      <a:pPr>
                        <a:buNone/>
                      </a:pPr>
                      <a:r>
                        <a:rPr lang="en-IN" dirty="0"/>
                        <a:t>Section</a:t>
                      </a:r>
                    </a:p>
                  </a:txBody>
                  <a:tcPr anchor="ctr"/>
                </a:tc>
                <a:tc>
                  <a:txBody>
                    <a:bodyPr/>
                    <a:lstStyle/>
                    <a:p>
                      <a:pPr>
                        <a:buNone/>
                      </a:pPr>
                      <a:r>
                        <a:rPr lang="en-IN"/>
                        <a:t>Nature of Income</a:t>
                      </a:r>
                    </a:p>
                  </a:txBody>
                  <a:tcPr anchor="ctr"/>
                </a:tc>
                <a:tc>
                  <a:txBody>
                    <a:bodyPr/>
                    <a:lstStyle/>
                    <a:p>
                      <a:pPr>
                        <a:buNone/>
                      </a:pPr>
                      <a:r>
                        <a:rPr lang="en-IN"/>
                        <a:t>Practical Example</a:t>
                      </a:r>
                    </a:p>
                  </a:txBody>
                  <a:tcPr anchor="ctr"/>
                </a:tc>
                <a:tc>
                  <a:txBody>
                    <a:bodyPr/>
                    <a:lstStyle/>
                    <a:p>
                      <a:pPr algn="ctr">
                        <a:buNone/>
                      </a:pPr>
                      <a:r>
                        <a:rPr lang="en-IN"/>
                        <a:t>Taxable in India?</a:t>
                      </a:r>
                    </a:p>
                  </a:txBody>
                  <a:tcPr anchor="ctr"/>
                </a:tc>
                <a:extLst>
                  <a:ext uri="{0D108BD9-81ED-4DB2-BD59-A6C34878D82A}">
                    <a16:rowId xmlns:a16="http://schemas.microsoft.com/office/drawing/2014/main" val="3097600688"/>
                  </a:ext>
                </a:extLst>
              </a:tr>
              <a:tr h="0">
                <a:tc>
                  <a:txBody>
                    <a:bodyPr/>
                    <a:lstStyle/>
                    <a:p>
                      <a:pPr>
                        <a:buNone/>
                      </a:pPr>
                      <a:r>
                        <a:rPr lang="en-IN" b="1" dirty="0"/>
                        <a:t>9(2)(a)</a:t>
                      </a:r>
                      <a:endParaRPr lang="en-IN" dirty="0"/>
                    </a:p>
                  </a:txBody>
                  <a:tcPr anchor="ctr"/>
                </a:tc>
                <a:tc>
                  <a:txBody>
                    <a:bodyPr/>
                    <a:lstStyle/>
                    <a:p>
                      <a:pPr>
                        <a:buNone/>
                      </a:pPr>
                      <a:r>
                        <a:rPr lang="en-IN"/>
                        <a:t>Asset or Source of Income</a:t>
                      </a:r>
                    </a:p>
                  </a:txBody>
                  <a:tcPr anchor="ctr"/>
                </a:tc>
                <a:tc>
                  <a:txBody>
                    <a:bodyPr/>
                    <a:lstStyle/>
                    <a:p>
                      <a:pPr>
                        <a:buNone/>
                      </a:pPr>
                      <a:r>
                        <a:rPr lang="en-IN"/>
                        <a:t>Rent from a house situated in Mumbai received by an NRI</a:t>
                      </a:r>
                    </a:p>
                  </a:txBody>
                  <a:tcPr anchor="ctr"/>
                </a:tc>
                <a:tc>
                  <a:txBody>
                    <a:bodyPr/>
                    <a:lstStyle/>
                    <a:p>
                      <a:pPr algn="ctr">
                        <a:buNone/>
                      </a:pPr>
                      <a:r>
                        <a:rPr lang="en-IN"/>
                        <a:t>✅ Yes</a:t>
                      </a:r>
                    </a:p>
                  </a:txBody>
                  <a:tcPr anchor="ctr"/>
                </a:tc>
                <a:extLst>
                  <a:ext uri="{0D108BD9-81ED-4DB2-BD59-A6C34878D82A}">
                    <a16:rowId xmlns:a16="http://schemas.microsoft.com/office/drawing/2014/main" val="2017934140"/>
                  </a:ext>
                </a:extLst>
              </a:tr>
              <a:tr h="0">
                <a:tc>
                  <a:txBody>
                    <a:bodyPr/>
                    <a:lstStyle/>
                    <a:p>
                      <a:pPr>
                        <a:buNone/>
                      </a:pPr>
                      <a:r>
                        <a:rPr lang="en-IN" b="1"/>
                        <a:t>9(2)(b)</a:t>
                      </a:r>
                      <a:endParaRPr lang="en-IN"/>
                    </a:p>
                  </a:txBody>
                  <a:tcPr anchor="ctr"/>
                </a:tc>
                <a:tc>
                  <a:txBody>
                    <a:bodyPr/>
                    <a:lstStyle/>
                    <a:p>
                      <a:pPr>
                        <a:buNone/>
                      </a:pPr>
                      <a:r>
                        <a:rPr lang="en-IN" dirty="0"/>
                        <a:t>Property in India</a:t>
                      </a:r>
                    </a:p>
                  </a:txBody>
                  <a:tcPr anchor="ctr"/>
                </a:tc>
                <a:tc>
                  <a:txBody>
                    <a:bodyPr/>
                    <a:lstStyle/>
                    <a:p>
                      <a:pPr>
                        <a:buNone/>
                      </a:pPr>
                      <a:r>
                        <a:rPr lang="en-IN"/>
                        <a:t>Sale of agricultural land (non-rural) situated in India by an NRI</a:t>
                      </a:r>
                    </a:p>
                  </a:txBody>
                  <a:tcPr anchor="ctr"/>
                </a:tc>
                <a:tc>
                  <a:txBody>
                    <a:bodyPr/>
                    <a:lstStyle/>
                    <a:p>
                      <a:pPr algn="ctr">
                        <a:buNone/>
                      </a:pPr>
                      <a:r>
                        <a:rPr lang="en-IN"/>
                        <a:t>✅ Yes</a:t>
                      </a:r>
                    </a:p>
                  </a:txBody>
                  <a:tcPr anchor="ctr"/>
                </a:tc>
                <a:extLst>
                  <a:ext uri="{0D108BD9-81ED-4DB2-BD59-A6C34878D82A}">
                    <a16:rowId xmlns:a16="http://schemas.microsoft.com/office/drawing/2014/main" val="828941980"/>
                  </a:ext>
                </a:extLst>
              </a:tr>
              <a:tr h="0">
                <a:tc>
                  <a:txBody>
                    <a:bodyPr/>
                    <a:lstStyle/>
                    <a:p>
                      <a:pPr>
                        <a:buNone/>
                      </a:pPr>
                      <a:r>
                        <a:rPr lang="en-IN" b="1"/>
                        <a:t>9(2)(c)</a:t>
                      </a:r>
                      <a:endParaRPr lang="en-IN"/>
                    </a:p>
                  </a:txBody>
                  <a:tcPr anchor="ctr"/>
                </a:tc>
                <a:tc>
                  <a:txBody>
                    <a:bodyPr/>
                    <a:lstStyle/>
                    <a:p>
                      <a:pPr>
                        <a:buNone/>
                      </a:pPr>
                      <a:r>
                        <a:rPr lang="en-IN" dirty="0"/>
                        <a:t>Business Connection</a:t>
                      </a:r>
                    </a:p>
                  </a:txBody>
                  <a:tcPr anchor="ctr"/>
                </a:tc>
                <a:tc>
                  <a:txBody>
                    <a:bodyPr/>
                    <a:lstStyle/>
                    <a:p>
                      <a:pPr>
                        <a:buNone/>
                      </a:pPr>
                      <a:r>
                        <a:rPr lang="en-IN" dirty="0"/>
                        <a:t>UK company sells products in India through a dependent agent</a:t>
                      </a:r>
                    </a:p>
                  </a:txBody>
                  <a:tcPr anchor="ctr"/>
                </a:tc>
                <a:tc>
                  <a:txBody>
                    <a:bodyPr/>
                    <a:lstStyle/>
                    <a:p>
                      <a:pPr algn="ctr">
                        <a:buNone/>
                      </a:pPr>
                      <a:r>
                        <a:rPr lang="en-IN"/>
                        <a:t>✅ Yes (Income attributable to Indian operations)</a:t>
                      </a:r>
                    </a:p>
                  </a:txBody>
                  <a:tcPr anchor="ctr"/>
                </a:tc>
                <a:extLst>
                  <a:ext uri="{0D108BD9-81ED-4DB2-BD59-A6C34878D82A}">
                    <a16:rowId xmlns:a16="http://schemas.microsoft.com/office/drawing/2014/main" val="3079800412"/>
                  </a:ext>
                </a:extLst>
              </a:tr>
              <a:tr h="0">
                <a:tc>
                  <a:txBody>
                    <a:bodyPr/>
                    <a:lstStyle/>
                    <a:p>
                      <a:pPr>
                        <a:buNone/>
                      </a:pPr>
                      <a:r>
                        <a:rPr lang="en-IN" b="1"/>
                        <a:t>9(2)(d)</a:t>
                      </a:r>
                      <a:endParaRPr lang="en-IN"/>
                    </a:p>
                  </a:txBody>
                  <a:tcPr anchor="ctr"/>
                </a:tc>
                <a:tc>
                  <a:txBody>
                    <a:bodyPr/>
                    <a:lstStyle/>
                    <a:p>
                      <a:pPr>
                        <a:buNone/>
                      </a:pPr>
                      <a:r>
                        <a:rPr lang="en-IN"/>
                        <a:t>Capital Asset in India</a:t>
                      </a:r>
                    </a:p>
                  </a:txBody>
                  <a:tcPr anchor="ctr"/>
                </a:tc>
                <a:tc>
                  <a:txBody>
                    <a:bodyPr/>
                    <a:lstStyle/>
                    <a:p>
                      <a:pPr>
                        <a:buNone/>
                      </a:pPr>
                      <a:r>
                        <a:rPr lang="en-IN" dirty="0"/>
                        <a:t>Non-resident sells shares of an Indian company</a:t>
                      </a:r>
                    </a:p>
                  </a:txBody>
                  <a:tcPr anchor="ctr"/>
                </a:tc>
                <a:tc>
                  <a:txBody>
                    <a:bodyPr/>
                    <a:lstStyle/>
                    <a:p>
                      <a:pPr algn="ctr">
                        <a:buNone/>
                      </a:pPr>
                      <a:r>
                        <a:rPr lang="en-IN" dirty="0"/>
                        <a:t>✅ Yes</a:t>
                      </a:r>
                    </a:p>
                  </a:txBody>
                  <a:tcPr anchor="ctr"/>
                </a:tc>
                <a:extLst>
                  <a:ext uri="{0D108BD9-81ED-4DB2-BD59-A6C34878D82A}">
                    <a16:rowId xmlns:a16="http://schemas.microsoft.com/office/drawing/2014/main" val="306497161"/>
                  </a:ext>
                </a:extLst>
              </a:tr>
            </a:tbl>
          </a:graphicData>
        </a:graphic>
      </p:graphicFrame>
    </p:spTree>
    <p:extLst>
      <p:ext uri="{BB962C8B-B14F-4D97-AF65-F5344CB8AC3E}">
        <p14:creationId xmlns:p14="http://schemas.microsoft.com/office/powerpoint/2010/main" val="38473014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240AF-55E3-72C8-2F31-766240301F75}"/>
              </a:ext>
            </a:extLst>
          </p:cNvPr>
          <p:cNvSpPr>
            <a:spLocks noGrp="1"/>
          </p:cNvSpPr>
          <p:nvPr>
            <p:ph type="title"/>
          </p:nvPr>
        </p:nvSpPr>
        <p:spPr/>
        <p:txBody>
          <a:bodyPr/>
          <a:lstStyle/>
          <a:p>
            <a:r>
              <a:rPr lang="en-US" dirty="0"/>
              <a:t>Section 9 – Case studies</a:t>
            </a:r>
            <a:endParaRPr lang="en-IN" dirty="0"/>
          </a:p>
        </p:txBody>
      </p:sp>
      <p:graphicFrame>
        <p:nvGraphicFramePr>
          <p:cNvPr id="4" name="Content Placeholder 3">
            <a:extLst>
              <a:ext uri="{FF2B5EF4-FFF2-40B4-BE49-F238E27FC236}">
                <a16:creationId xmlns:a16="http://schemas.microsoft.com/office/drawing/2014/main" id="{20DE320B-DA14-16B0-FAB0-24EACF40A6DA}"/>
              </a:ext>
            </a:extLst>
          </p:cNvPr>
          <p:cNvGraphicFramePr>
            <a:graphicFrameLocks noGrp="1"/>
          </p:cNvGraphicFramePr>
          <p:nvPr>
            <p:ph idx="1"/>
            <p:extLst>
              <p:ext uri="{D42A27DB-BD31-4B8C-83A1-F6EECF244321}">
                <p14:modId xmlns:p14="http://schemas.microsoft.com/office/powerpoint/2010/main" val="2247093642"/>
              </p:ext>
            </p:extLst>
          </p:nvPr>
        </p:nvGraphicFramePr>
        <p:xfrm>
          <a:off x="1603170" y="1915068"/>
          <a:ext cx="8985660" cy="4942932"/>
        </p:xfrm>
        <a:graphic>
          <a:graphicData uri="http://schemas.openxmlformats.org/drawingml/2006/table">
            <a:tbl>
              <a:tblPr>
                <a:tableStyleId>{E8B1032C-EA38-4F05-BA0D-38AFFFC7BED3}</a:tableStyleId>
              </a:tblPr>
              <a:tblGrid>
                <a:gridCol w="2246415">
                  <a:extLst>
                    <a:ext uri="{9D8B030D-6E8A-4147-A177-3AD203B41FA5}">
                      <a16:colId xmlns:a16="http://schemas.microsoft.com/office/drawing/2014/main" val="1151639560"/>
                    </a:ext>
                  </a:extLst>
                </a:gridCol>
                <a:gridCol w="2246415">
                  <a:extLst>
                    <a:ext uri="{9D8B030D-6E8A-4147-A177-3AD203B41FA5}">
                      <a16:colId xmlns:a16="http://schemas.microsoft.com/office/drawing/2014/main" val="1906663314"/>
                    </a:ext>
                  </a:extLst>
                </a:gridCol>
                <a:gridCol w="2246415">
                  <a:extLst>
                    <a:ext uri="{9D8B030D-6E8A-4147-A177-3AD203B41FA5}">
                      <a16:colId xmlns:a16="http://schemas.microsoft.com/office/drawing/2014/main" val="2169175854"/>
                    </a:ext>
                  </a:extLst>
                </a:gridCol>
                <a:gridCol w="2246415">
                  <a:extLst>
                    <a:ext uri="{9D8B030D-6E8A-4147-A177-3AD203B41FA5}">
                      <a16:colId xmlns:a16="http://schemas.microsoft.com/office/drawing/2014/main" val="3227764805"/>
                    </a:ext>
                  </a:extLst>
                </a:gridCol>
              </a:tblGrid>
              <a:tr h="285720">
                <a:tc>
                  <a:txBody>
                    <a:bodyPr/>
                    <a:lstStyle/>
                    <a:p>
                      <a:pPr>
                        <a:buNone/>
                      </a:pPr>
                      <a:r>
                        <a:rPr lang="en-IN" sz="1600" dirty="0"/>
                        <a:t>Section</a:t>
                      </a:r>
                    </a:p>
                  </a:txBody>
                  <a:tcPr marL="79115" marR="79115" marT="39558" marB="39558" anchor="ctr"/>
                </a:tc>
                <a:tc>
                  <a:txBody>
                    <a:bodyPr/>
                    <a:lstStyle/>
                    <a:p>
                      <a:pPr>
                        <a:buNone/>
                      </a:pPr>
                      <a:r>
                        <a:rPr lang="en-IN" sz="1600"/>
                        <a:t>Income</a:t>
                      </a:r>
                    </a:p>
                  </a:txBody>
                  <a:tcPr marL="79115" marR="79115" marT="39558" marB="39558" anchor="ctr"/>
                </a:tc>
                <a:tc>
                  <a:txBody>
                    <a:bodyPr/>
                    <a:lstStyle/>
                    <a:p>
                      <a:pPr>
                        <a:buNone/>
                      </a:pPr>
                      <a:r>
                        <a:rPr lang="en-IN" sz="1600"/>
                        <a:t>Practical Example</a:t>
                      </a:r>
                    </a:p>
                  </a:txBody>
                  <a:tcPr marL="79115" marR="79115" marT="39558" marB="39558" anchor="ctr"/>
                </a:tc>
                <a:tc>
                  <a:txBody>
                    <a:bodyPr/>
                    <a:lstStyle/>
                    <a:p>
                      <a:pPr algn="ctr">
                        <a:buNone/>
                      </a:pPr>
                      <a:r>
                        <a:rPr lang="en-IN" sz="1600"/>
                        <a:t>Taxable in India?</a:t>
                      </a:r>
                    </a:p>
                  </a:txBody>
                  <a:tcPr marL="79115" marR="79115" marT="39558" marB="39558" anchor="ctr"/>
                </a:tc>
                <a:extLst>
                  <a:ext uri="{0D108BD9-81ED-4DB2-BD59-A6C34878D82A}">
                    <a16:rowId xmlns:a16="http://schemas.microsoft.com/office/drawing/2014/main" val="2178107468"/>
                  </a:ext>
                </a:extLst>
              </a:tr>
              <a:tr h="501446">
                <a:tc>
                  <a:txBody>
                    <a:bodyPr/>
                    <a:lstStyle/>
                    <a:p>
                      <a:pPr>
                        <a:buNone/>
                      </a:pPr>
                      <a:r>
                        <a:rPr lang="en-IN" sz="1600" b="1" dirty="0"/>
                        <a:t>9(3)(a)</a:t>
                      </a:r>
                      <a:endParaRPr lang="en-IN" sz="1600" dirty="0"/>
                    </a:p>
                  </a:txBody>
                  <a:tcPr marL="79115" marR="79115" marT="39558" marB="39558" anchor="ctr"/>
                </a:tc>
                <a:tc>
                  <a:txBody>
                    <a:bodyPr/>
                    <a:lstStyle/>
                    <a:p>
                      <a:pPr>
                        <a:buNone/>
                      </a:pPr>
                      <a:r>
                        <a:rPr lang="en-IN" sz="1600"/>
                        <a:t>Salary earned in India</a:t>
                      </a:r>
                    </a:p>
                  </a:txBody>
                  <a:tcPr marL="79115" marR="79115" marT="39558" marB="39558" anchor="ctr"/>
                </a:tc>
                <a:tc>
                  <a:txBody>
                    <a:bodyPr/>
                    <a:lstStyle/>
                    <a:p>
                      <a:pPr>
                        <a:buNone/>
                      </a:pPr>
                      <a:r>
                        <a:rPr lang="en-IN" sz="1600"/>
                        <a:t>UK employee works 4 months in India</a:t>
                      </a:r>
                    </a:p>
                  </a:txBody>
                  <a:tcPr marL="79115" marR="79115" marT="39558" marB="39558" anchor="ctr"/>
                </a:tc>
                <a:tc>
                  <a:txBody>
                    <a:bodyPr/>
                    <a:lstStyle/>
                    <a:p>
                      <a:pPr algn="ctr">
                        <a:buNone/>
                      </a:pPr>
                      <a:r>
                        <a:rPr lang="en-IN" sz="1600"/>
                        <a:t>✅ Yes</a:t>
                      </a:r>
                    </a:p>
                  </a:txBody>
                  <a:tcPr marL="79115" marR="79115" marT="39558" marB="39558" anchor="ctr"/>
                </a:tc>
                <a:extLst>
                  <a:ext uri="{0D108BD9-81ED-4DB2-BD59-A6C34878D82A}">
                    <a16:rowId xmlns:a16="http://schemas.microsoft.com/office/drawing/2014/main" val="894034420"/>
                  </a:ext>
                </a:extLst>
              </a:tr>
              <a:tr h="717172">
                <a:tc>
                  <a:txBody>
                    <a:bodyPr/>
                    <a:lstStyle/>
                    <a:p>
                      <a:pPr>
                        <a:buNone/>
                      </a:pPr>
                      <a:r>
                        <a:rPr lang="en-IN" sz="1600" b="1" dirty="0"/>
                        <a:t>9(3)(b)</a:t>
                      </a:r>
                      <a:endParaRPr lang="en-IN" sz="1600" dirty="0"/>
                    </a:p>
                  </a:txBody>
                  <a:tcPr marL="79115" marR="79115" marT="39558" marB="39558" anchor="ctr"/>
                </a:tc>
                <a:tc>
                  <a:txBody>
                    <a:bodyPr/>
                    <a:lstStyle/>
                    <a:p>
                      <a:pPr>
                        <a:buNone/>
                      </a:pPr>
                      <a:r>
                        <a:rPr lang="en-IN" sz="1600"/>
                        <a:t>Government Salary</a:t>
                      </a:r>
                    </a:p>
                  </a:txBody>
                  <a:tcPr marL="79115" marR="79115" marT="39558" marB="39558" anchor="ctr"/>
                </a:tc>
                <a:tc>
                  <a:txBody>
                    <a:bodyPr/>
                    <a:lstStyle/>
                    <a:p>
                      <a:pPr>
                        <a:buNone/>
                      </a:pPr>
                      <a:r>
                        <a:rPr lang="en-IN" sz="1600"/>
                        <a:t>Indian Embassy employee posted in France</a:t>
                      </a:r>
                    </a:p>
                  </a:txBody>
                  <a:tcPr marL="79115" marR="79115" marT="39558" marB="39558" anchor="ctr"/>
                </a:tc>
                <a:tc>
                  <a:txBody>
                    <a:bodyPr/>
                    <a:lstStyle/>
                    <a:p>
                      <a:pPr algn="ctr">
                        <a:buNone/>
                      </a:pPr>
                      <a:r>
                        <a:rPr lang="en-IN" sz="1600"/>
                        <a:t>✅ Yes</a:t>
                      </a:r>
                    </a:p>
                  </a:txBody>
                  <a:tcPr marL="79115" marR="79115" marT="39558" marB="39558" anchor="ctr"/>
                </a:tc>
                <a:extLst>
                  <a:ext uri="{0D108BD9-81ED-4DB2-BD59-A6C34878D82A}">
                    <a16:rowId xmlns:a16="http://schemas.microsoft.com/office/drawing/2014/main" val="1285765755"/>
                  </a:ext>
                </a:extLst>
              </a:tr>
              <a:tr h="717172">
                <a:tc>
                  <a:txBody>
                    <a:bodyPr/>
                    <a:lstStyle/>
                    <a:p>
                      <a:pPr>
                        <a:buNone/>
                      </a:pPr>
                      <a:r>
                        <a:rPr lang="en-IN" sz="1600" b="1" dirty="0"/>
                        <a:t>9(4)</a:t>
                      </a:r>
                      <a:endParaRPr lang="en-IN" sz="1600" dirty="0"/>
                    </a:p>
                  </a:txBody>
                  <a:tcPr marL="79115" marR="79115" marT="39558" marB="39558" anchor="ctr"/>
                </a:tc>
                <a:tc>
                  <a:txBody>
                    <a:bodyPr/>
                    <a:lstStyle/>
                    <a:p>
                      <a:pPr>
                        <a:buNone/>
                      </a:pPr>
                      <a:r>
                        <a:rPr lang="en-IN" sz="1600" dirty="0"/>
                        <a:t>Dividend</a:t>
                      </a:r>
                    </a:p>
                  </a:txBody>
                  <a:tcPr marL="79115" marR="79115" marT="39558" marB="39558" anchor="ctr"/>
                </a:tc>
                <a:tc>
                  <a:txBody>
                    <a:bodyPr/>
                    <a:lstStyle/>
                    <a:p>
                      <a:pPr>
                        <a:buNone/>
                      </a:pPr>
                      <a:r>
                        <a:rPr lang="en-IN" sz="1600"/>
                        <a:t>Indian company pays dividend to shareholder in Dubai</a:t>
                      </a:r>
                    </a:p>
                  </a:txBody>
                  <a:tcPr marL="79115" marR="79115" marT="39558" marB="39558" anchor="ctr"/>
                </a:tc>
                <a:tc>
                  <a:txBody>
                    <a:bodyPr/>
                    <a:lstStyle/>
                    <a:p>
                      <a:pPr algn="ctr">
                        <a:buNone/>
                      </a:pPr>
                      <a:r>
                        <a:rPr lang="en-IN" sz="1600"/>
                        <a:t>✅ Yes</a:t>
                      </a:r>
                    </a:p>
                  </a:txBody>
                  <a:tcPr marL="79115" marR="79115" marT="39558" marB="39558" anchor="ctr"/>
                </a:tc>
                <a:extLst>
                  <a:ext uri="{0D108BD9-81ED-4DB2-BD59-A6C34878D82A}">
                    <a16:rowId xmlns:a16="http://schemas.microsoft.com/office/drawing/2014/main" val="779355964"/>
                  </a:ext>
                </a:extLst>
              </a:tr>
              <a:tr h="717172">
                <a:tc>
                  <a:txBody>
                    <a:bodyPr/>
                    <a:lstStyle/>
                    <a:p>
                      <a:pPr>
                        <a:buNone/>
                      </a:pPr>
                      <a:r>
                        <a:rPr lang="en-IN" sz="1600" b="1"/>
                        <a:t>9(5)</a:t>
                      </a:r>
                      <a:endParaRPr lang="en-IN" sz="1600"/>
                    </a:p>
                  </a:txBody>
                  <a:tcPr marL="79115" marR="79115" marT="39558" marB="39558" anchor="ctr"/>
                </a:tc>
                <a:tc>
                  <a:txBody>
                    <a:bodyPr/>
                    <a:lstStyle/>
                    <a:p>
                      <a:pPr>
                        <a:buNone/>
                      </a:pPr>
                      <a:r>
                        <a:rPr lang="en-IN" sz="1600" dirty="0"/>
                        <a:t>Interest</a:t>
                      </a:r>
                    </a:p>
                  </a:txBody>
                  <a:tcPr marL="79115" marR="79115" marT="39558" marB="39558" anchor="ctr"/>
                </a:tc>
                <a:tc>
                  <a:txBody>
                    <a:bodyPr/>
                    <a:lstStyle/>
                    <a:p>
                      <a:pPr>
                        <a:buNone/>
                      </a:pPr>
                      <a:r>
                        <a:rPr lang="en-IN" sz="1600"/>
                        <a:t>Indian company pays interest to foreign lender</a:t>
                      </a:r>
                    </a:p>
                  </a:txBody>
                  <a:tcPr marL="79115" marR="79115" marT="39558" marB="39558" anchor="ctr"/>
                </a:tc>
                <a:tc>
                  <a:txBody>
                    <a:bodyPr/>
                    <a:lstStyle/>
                    <a:p>
                      <a:pPr algn="ctr">
                        <a:buNone/>
                      </a:pPr>
                      <a:r>
                        <a:rPr lang="en-IN" sz="1600"/>
                        <a:t>✅ Yes (subject to exceptions)</a:t>
                      </a:r>
                    </a:p>
                  </a:txBody>
                  <a:tcPr marL="79115" marR="79115" marT="39558" marB="39558" anchor="ctr"/>
                </a:tc>
                <a:extLst>
                  <a:ext uri="{0D108BD9-81ED-4DB2-BD59-A6C34878D82A}">
                    <a16:rowId xmlns:a16="http://schemas.microsoft.com/office/drawing/2014/main" val="2092155465"/>
                  </a:ext>
                </a:extLst>
              </a:tr>
              <a:tr h="717172">
                <a:tc>
                  <a:txBody>
                    <a:bodyPr/>
                    <a:lstStyle/>
                    <a:p>
                      <a:pPr>
                        <a:buNone/>
                      </a:pPr>
                      <a:r>
                        <a:rPr lang="en-IN" sz="1600" b="1"/>
                        <a:t>9(6)</a:t>
                      </a:r>
                      <a:endParaRPr lang="en-IN" sz="1600"/>
                    </a:p>
                  </a:txBody>
                  <a:tcPr marL="79115" marR="79115" marT="39558" marB="39558" anchor="ctr"/>
                </a:tc>
                <a:tc>
                  <a:txBody>
                    <a:bodyPr/>
                    <a:lstStyle/>
                    <a:p>
                      <a:pPr>
                        <a:buNone/>
                      </a:pPr>
                      <a:r>
                        <a:rPr lang="en-IN" sz="1600" dirty="0"/>
                        <a:t>Royalty</a:t>
                      </a:r>
                    </a:p>
                  </a:txBody>
                  <a:tcPr marL="79115" marR="79115" marT="39558" marB="39558" anchor="ctr"/>
                </a:tc>
                <a:tc>
                  <a:txBody>
                    <a:bodyPr/>
                    <a:lstStyle/>
                    <a:p>
                      <a:pPr>
                        <a:buNone/>
                      </a:pPr>
                      <a:r>
                        <a:rPr lang="en-IN" sz="1600" dirty="0"/>
                        <a:t>Indian company pays royalty for software licence</a:t>
                      </a:r>
                    </a:p>
                  </a:txBody>
                  <a:tcPr marL="79115" marR="79115" marT="39558" marB="39558" anchor="ctr"/>
                </a:tc>
                <a:tc>
                  <a:txBody>
                    <a:bodyPr/>
                    <a:lstStyle/>
                    <a:p>
                      <a:pPr algn="ctr">
                        <a:buNone/>
                      </a:pPr>
                      <a:r>
                        <a:rPr lang="en-IN" sz="1600"/>
                        <a:t>✅ Yes</a:t>
                      </a:r>
                    </a:p>
                  </a:txBody>
                  <a:tcPr marL="79115" marR="79115" marT="39558" marB="39558" anchor="ctr"/>
                </a:tc>
                <a:extLst>
                  <a:ext uri="{0D108BD9-81ED-4DB2-BD59-A6C34878D82A}">
                    <a16:rowId xmlns:a16="http://schemas.microsoft.com/office/drawing/2014/main" val="4061655027"/>
                  </a:ext>
                </a:extLst>
              </a:tr>
              <a:tr h="717172">
                <a:tc>
                  <a:txBody>
                    <a:bodyPr/>
                    <a:lstStyle/>
                    <a:p>
                      <a:pPr>
                        <a:buNone/>
                      </a:pPr>
                      <a:r>
                        <a:rPr lang="en-IN" sz="1600" b="1"/>
                        <a:t>9(7)</a:t>
                      </a:r>
                      <a:endParaRPr lang="en-IN" sz="1600"/>
                    </a:p>
                  </a:txBody>
                  <a:tcPr marL="79115" marR="79115" marT="39558" marB="39558" anchor="ctr"/>
                </a:tc>
                <a:tc>
                  <a:txBody>
                    <a:bodyPr/>
                    <a:lstStyle/>
                    <a:p>
                      <a:pPr>
                        <a:buNone/>
                      </a:pPr>
                      <a:r>
                        <a:rPr lang="en-IN" sz="1600"/>
                        <a:t>Fees for Technical Services</a:t>
                      </a:r>
                    </a:p>
                  </a:txBody>
                  <a:tcPr marL="79115" marR="79115" marT="39558" marB="39558" anchor="ctr"/>
                </a:tc>
                <a:tc>
                  <a:txBody>
                    <a:bodyPr/>
                    <a:lstStyle/>
                    <a:p>
                      <a:pPr>
                        <a:buNone/>
                      </a:pPr>
                      <a:r>
                        <a:rPr lang="en-IN" sz="1600" dirty="0"/>
                        <a:t>Foreign consultant advises Indian company</a:t>
                      </a:r>
                    </a:p>
                  </a:txBody>
                  <a:tcPr marL="79115" marR="79115" marT="39558" marB="39558" anchor="ctr"/>
                </a:tc>
                <a:tc>
                  <a:txBody>
                    <a:bodyPr/>
                    <a:lstStyle/>
                    <a:p>
                      <a:pPr algn="ctr">
                        <a:buNone/>
                      </a:pPr>
                      <a:r>
                        <a:rPr lang="en-IN" sz="1600" dirty="0"/>
                        <a:t>✅ Yes</a:t>
                      </a:r>
                    </a:p>
                  </a:txBody>
                  <a:tcPr marL="79115" marR="79115" marT="39558" marB="39558" anchor="ctr"/>
                </a:tc>
                <a:extLst>
                  <a:ext uri="{0D108BD9-81ED-4DB2-BD59-A6C34878D82A}">
                    <a16:rowId xmlns:a16="http://schemas.microsoft.com/office/drawing/2014/main" val="1968588475"/>
                  </a:ext>
                </a:extLst>
              </a:tr>
            </a:tbl>
          </a:graphicData>
        </a:graphic>
      </p:graphicFrame>
    </p:spTree>
    <p:extLst>
      <p:ext uri="{BB962C8B-B14F-4D97-AF65-F5344CB8AC3E}">
        <p14:creationId xmlns:p14="http://schemas.microsoft.com/office/powerpoint/2010/main" val="37851843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F58F7-211F-1A37-6DF5-17EA6E81D195}"/>
              </a:ext>
            </a:extLst>
          </p:cNvPr>
          <p:cNvSpPr>
            <a:spLocks noGrp="1"/>
          </p:cNvSpPr>
          <p:nvPr>
            <p:ph type="title"/>
          </p:nvPr>
        </p:nvSpPr>
        <p:spPr/>
        <p:txBody>
          <a:bodyPr/>
          <a:lstStyle/>
          <a:p>
            <a:r>
              <a:rPr lang="en-US" dirty="0"/>
              <a:t>Section 9 – Case studies</a:t>
            </a:r>
            <a:endParaRPr lang="en-IN" dirty="0"/>
          </a:p>
        </p:txBody>
      </p:sp>
      <p:graphicFrame>
        <p:nvGraphicFramePr>
          <p:cNvPr id="4" name="Content Placeholder 3">
            <a:extLst>
              <a:ext uri="{FF2B5EF4-FFF2-40B4-BE49-F238E27FC236}">
                <a16:creationId xmlns:a16="http://schemas.microsoft.com/office/drawing/2014/main" id="{0383657A-D1AB-DBA1-EDE4-7E9FF893B71B}"/>
              </a:ext>
            </a:extLst>
          </p:cNvPr>
          <p:cNvGraphicFramePr>
            <a:graphicFrameLocks noGrp="1"/>
          </p:cNvGraphicFramePr>
          <p:nvPr>
            <p:ph idx="1"/>
            <p:extLst>
              <p:ext uri="{D42A27DB-BD31-4B8C-83A1-F6EECF244321}">
                <p14:modId xmlns:p14="http://schemas.microsoft.com/office/powerpoint/2010/main" val="2064035333"/>
              </p:ext>
            </p:extLst>
          </p:nvPr>
        </p:nvGraphicFramePr>
        <p:xfrm>
          <a:off x="1091962" y="1825625"/>
          <a:ext cx="10008076" cy="4351339"/>
        </p:xfrm>
        <a:graphic>
          <a:graphicData uri="http://schemas.openxmlformats.org/drawingml/2006/table">
            <a:tbl>
              <a:tblPr>
                <a:tableStyleId>{E8B1032C-EA38-4F05-BA0D-38AFFFC7BED3}</a:tableStyleId>
              </a:tblPr>
              <a:tblGrid>
                <a:gridCol w="2502019">
                  <a:extLst>
                    <a:ext uri="{9D8B030D-6E8A-4147-A177-3AD203B41FA5}">
                      <a16:colId xmlns:a16="http://schemas.microsoft.com/office/drawing/2014/main" val="1639709892"/>
                    </a:ext>
                  </a:extLst>
                </a:gridCol>
                <a:gridCol w="2502019">
                  <a:extLst>
                    <a:ext uri="{9D8B030D-6E8A-4147-A177-3AD203B41FA5}">
                      <a16:colId xmlns:a16="http://schemas.microsoft.com/office/drawing/2014/main" val="1973162510"/>
                    </a:ext>
                  </a:extLst>
                </a:gridCol>
                <a:gridCol w="2502019">
                  <a:extLst>
                    <a:ext uri="{9D8B030D-6E8A-4147-A177-3AD203B41FA5}">
                      <a16:colId xmlns:a16="http://schemas.microsoft.com/office/drawing/2014/main" val="3486631837"/>
                    </a:ext>
                  </a:extLst>
                </a:gridCol>
                <a:gridCol w="2502019">
                  <a:extLst>
                    <a:ext uri="{9D8B030D-6E8A-4147-A177-3AD203B41FA5}">
                      <a16:colId xmlns:a16="http://schemas.microsoft.com/office/drawing/2014/main" val="609461887"/>
                    </a:ext>
                  </a:extLst>
                </a:gridCol>
              </a:tblGrid>
              <a:tr h="348107">
                <a:tc>
                  <a:txBody>
                    <a:bodyPr/>
                    <a:lstStyle/>
                    <a:p>
                      <a:pPr>
                        <a:buNone/>
                      </a:pPr>
                      <a:r>
                        <a:rPr lang="en-IN" sz="1700" dirty="0"/>
                        <a:t>Section</a:t>
                      </a:r>
                    </a:p>
                  </a:txBody>
                  <a:tcPr marL="87027" marR="87027" marT="43513" marB="43513" anchor="ctr"/>
                </a:tc>
                <a:tc>
                  <a:txBody>
                    <a:bodyPr/>
                    <a:lstStyle/>
                    <a:p>
                      <a:pPr>
                        <a:buNone/>
                      </a:pPr>
                      <a:r>
                        <a:rPr lang="en-IN" sz="1700"/>
                        <a:t>Situation</a:t>
                      </a:r>
                    </a:p>
                  </a:txBody>
                  <a:tcPr marL="87027" marR="87027" marT="43513" marB="43513" anchor="ctr"/>
                </a:tc>
                <a:tc>
                  <a:txBody>
                    <a:bodyPr/>
                    <a:lstStyle/>
                    <a:p>
                      <a:pPr>
                        <a:buNone/>
                      </a:pPr>
                      <a:r>
                        <a:rPr lang="en-IN" sz="1700"/>
                        <a:t>Example</a:t>
                      </a:r>
                    </a:p>
                  </a:txBody>
                  <a:tcPr marL="87027" marR="87027" marT="43513" marB="43513" anchor="ctr"/>
                </a:tc>
                <a:tc>
                  <a:txBody>
                    <a:bodyPr/>
                    <a:lstStyle/>
                    <a:p>
                      <a:pPr>
                        <a:buNone/>
                      </a:pPr>
                      <a:r>
                        <a:rPr lang="en-IN" sz="1700"/>
                        <a:t>Taxability</a:t>
                      </a:r>
                    </a:p>
                  </a:txBody>
                  <a:tcPr marL="87027" marR="87027" marT="43513" marB="43513" anchor="ctr"/>
                </a:tc>
                <a:extLst>
                  <a:ext uri="{0D108BD9-81ED-4DB2-BD59-A6C34878D82A}">
                    <a16:rowId xmlns:a16="http://schemas.microsoft.com/office/drawing/2014/main" val="3142594220"/>
                  </a:ext>
                </a:extLst>
              </a:tr>
              <a:tr h="1131348">
                <a:tc>
                  <a:txBody>
                    <a:bodyPr/>
                    <a:lstStyle/>
                    <a:p>
                      <a:pPr>
                        <a:buNone/>
                      </a:pPr>
                      <a:r>
                        <a:rPr lang="en-IN" sz="1700" b="1" dirty="0"/>
                        <a:t>9(9)(b)</a:t>
                      </a:r>
                      <a:endParaRPr lang="en-IN" sz="1700" dirty="0"/>
                    </a:p>
                  </a:txBody>
                  <a:tcPr marL="87027" marR="87027" marT="43513" marB="43513" anchor="ctr"/>
                </a:tc>
                <a:tc>
                  <a:txBody>
                    <a:bodyPr/>
                    <a:lstStyle/>
                    <a:p>
                      <a:pPr>
                        <a:buNone/>
                      </a:pPr>
                      <a:r>
                        <a:rPr lang="en-IN" sz="1700" dirty="0"/>
                        <a:t>Dependent Agent</a:t>
                      </a:r>
                    </a:p>
                  </a:txBody>
                  <a:tcPr marL="87027" marR="87027" marT="43513" marB="43513" anchor="ctr"/>
                </a:tc>
                <a:tc>
                  <a:txBody>
                    <a:bodyPr/>
                    <a:lstStyle/>
                    <a:p>
                      <a:pPr>
                        <a:buNone/>
                      </a:pPr>
                      <a:r>
                        <a:rPr lang="en-IN" sz="1700"/>
                        <a:t>Indian company habitually concludes contracts for US company</a:t>
                      </a:r>
                    </a:p>
                  </a:txBody>
                  <a:tcPr marL="87027" marR="87027" marT="43513" marB="43513" anchor="ctr"/>
                </a:tc>
                <a:tc>
                  <a:txBody>
                    <a:bodyPr/>
                    <a:lstStyle/>
                    <a:p>
                      <a:pPr>
                        <a:buNone/>
                      </a:pPr>
                      <a:r>
                        <a:rPr lang="en-IN" sz="1700"/>
                        <a:t>Business Connection</a:t>
                      </a:r>
                    </a:p>
                  </a:txBody>
                  <a:tcPr marL="87027" marR="87027" marT="43513" marB="43513" anchor="ctr"/>
                </a:tc>
                <a:extLst>
                  <a:ext uri="{0D108BD9-81ED-4DB2-BD59-A6C34878D82A}">
                    <a16:rowId xmlns:a16="http://schemas.microsoft.com/office/drawing/2014/main" val="204057876"/>
                  </a:ext>
                </a:extLst>
              </a:tr>
              <a:tr h="1131348">
                <a:tc>
                  <a:txBody>
                    <a:bodyPr/>
                    <a:lstStyle/>
                    <a:p>
                      <a:pPr>
                        <a:buNone/>
                      </a:pPr>
                      <a:r>
                        <a:rPr lang="en-IN" sz="1700" b="1"/>
                        <a:t>9(9)(d)</a:t>
                      </a:r>
                      <a:endParaRPr lang="en-IN" sz="1700"/>
                    </a:p>
                  </a:txBody>
                  <a:tcPr marL="87027" marR="87027" marT="43513" marB="43513" anchor="ctr"/>
                </a:tc>
                <a:tc>
                  <a:txBody>
                    <a:bodyPr/>
                    <a:lstStyle/>
                    <a:p>
                      <a:pPr>
                        <a:buNone/>
                      </a:pPr>
                      <a:r>
                        <a:rPr lang="en-IN" sz="1700" dirty="0"/>
                        <a:t>Significant Economic Presence</a:t>
                      </a:r>
                    </a:p>
                  </a:txBody>
                  <a:tcPr marL="87027" marR="87027" marT="43513" marB="43513" anchor="ctr"/>
                </a:tc>
                <a:tc>
                  <a:txBody>
                    <a:bodyPr/>
                    <a:lstStyle/>
                    <a:p>
                      <a:pPr>
                        <a:buNone/>
                      </a:pPr>
                      <a:r>
                        <a:rPr lang="en-IN" sz="1700" dirty="0"/>
                        <a:t>Foreign digital platform earns substantial revenue from Indian users</a:t>
                      </a:r>
                    </a:p>
                  </a:txBody>
                  <a:tcPr marL="87027" marR="87027" marT="43513" marB="43513" anchor="ctr"/>
                </a:tc>
                <a:tc>
                  <a:txBody>
                    <a:bodyPr/>
                    <a:lstStyle/>
                    <a:p>
                      <a:pPr>
                        <a:buNone/>
                      </a:pPr>
                      <a:r>
                        <a:rPr lang="en-IN" sz="1700"/>
                        <a:t>Business Connection (subject to DTAA)</a:t>
                      </a:r>
                    </a:p>
                  </a:txBody>
                  <a:tcPr marL="87027" marR="87027" marT="43513" marB="43513" anchor="ctr"/>
                </a:tc>
                <a:extLst>
                  <a:ext uri="{0D108BD9-81ED-4DB2-BD59-A6C34878D82A}">
                    <a16:rowId xmlns:a16="http://schemas.microsoft.com/office/drawing/2014/main" val="429064358"/>
                  </a:ext>
                </a:extLst>
              </a:tr>
              <a:tr h="870268">
                <a:tc>
                  <a:txBody>
                    <a:bodyPr/>
                    <a:lstStyle/>
                    <a:p>
                      <a:pPr>
                        <a:buNone/>
                      </a:pPr>
                      <a:r>
                        <a:rPr lang="en-IN" sz="1700" b="1"/>
                        <a:t>9(9)(f)</a:t>
                      </a:r>
                      <a:endParaRPr lang="en-IN" sz="1700"/>
                    </a:p>
                  </a:txBody>
                  <a:tcPr marL="87027" marR="87027" marT="43513" marB="43513" anchor="ctr"/>
                </a:tc>
                <a:tc>
                  <a:txBody>
                    <a:bodyPr/>
                    <a:lstStyle/>
                    <a:p>
                      <a:pPr>
                        <a:buNone/>
                      </a:pPr>
                      <a:r>
                        <a:rPr lang="en-IN" sz="1700"/>
                        <a:t>Attribution</a:t>
                      </a:r>
                    </a:p>
                  </a:txBody>
                  <a:tcPr marL="87027" marR="87027" marT="43513" marB="43513" anchor="ctr"/>
                </a:tc>
                <a:tc>
                  <a:txBody>
                    <a:bodyPr/>
                    <a:lstStyle/>
                    <a:p>
                      <a:pPr>
                        <a:buNone/>
                      </a:pPr>
                      <a:r>
                        <a:rPr lang="en-IN" sz="1700" dirty="0"/>
                        <a:t>Only income attributable to Indian operations is taxable</a:t>
                      </a:r>
                    </a:p>
                  </a:txBody>
                  <a:tcPr marL="87027" marR="87027" marT="43513" marB="43513" anchor="ctr"/>
                </a:tc>
                <a:tc>
                  <a:txBody>
                    <a:bodyPr/>
                    <a:lstStyle/>
                    <a:p>
                      <a:pPr>
                        <a:buNone/>
                      </a:pPr>
                      <a:r>
                        <a:rPr lang="en-IN" sz="1700" dirty="0"/>
                        <a:t>Partial taxation</a:t>
                      </a:r>
                    </a:p>
                  </a:txBody>
                  <a:tcPr marL="87027" marR="87027" marT="43513" marB="43513" anchor="ctr"/>
                </a:tc>
                <a:extLst>
                  <a:ext uri="{0D108BD9-81ED-4DB2-BD59-A6C34878D82A}">
                    <a16:rowId xmlns:a16="http://schemas.microsoft.com/office/drawing/2014/main" val="3320963551"/>
                  </a:ext>
                </a:extLst>
              </a:tr>
              <a:tr h="870268">
                <a:tc>
                  <a:txBody>
                    <a:bodyPr/>
                    <a:lstStyle/>
                    <a:p>
                      <a:pPr>
                        <a:buNone/>
                      </a:pPr>
                      <a:r>
                        <a:rPr lang="en-IN" sz="1700" b="1"/>
                        <a:t>9(9)(g)</a:t>
                      </a:r>
                      <a:endParaRPr lang="en-IN" sz="1700"/>
                    </a:p>
                  </a:txBody>
                  <a:tcPr marL="87027" marR="87027" marT="43513" marB="43513" anchor="ctr"/>
                </a:tc>
                <a:tc>
                  <a:txBody>
                    <a:bodyPr/>
                    <a:lstStyle/>
                    <a:p>
                      <a:pPr>
                        <a:buNone/>
                      </a:pPr>
                      <a:r>
                        <a:rPr lang="en-IN" sz="1700"/>
                        <a:t>Digital Advertisement / Data</a:t>
                      </a:r>
                    </a:p>
                  </a:txBody>
                  <a:tcPr marL="87027" marR="87027" marT="43513" marB="43513" anchor="ctr"/>
                </a:tc>
                <a:tc>
                  <a:txBody>
                    <a:bodyPr/>
                    <a:lstStyle/>
                    <a:p>
                      <a:pPr>
                        <a:buNone/>
                      </a:pPr>
                      <a:r>
                        <a:rPr lang="en-IN" sz="1700"/>
                        <a:t>Online platform earns advertising revenue from Indian users</a:t>
                      </a:r>
                    </a:p>
                  </a:txBody>
                  <a:tcPr marL="87027" marR="87027" marT="43513" marB="43513" anchor="ctr"/>
                </a:tc>
                <a:tc>
                  <a:txBody>
                    <a:bodyPr/>
                    <a:lstStyle/>
                    <a:p>
                      <a:pPr>
                        <a:buNone/>
                      </a:pPr>
                      <a:r>
                        <a:rPr lang="en-IN" sz="1700" dirty="0"/>
                        <a:t>Income attributable to Indian operations taxable</a:t>
                      </a:r>
                    </a:p>
                  </a:txBody>
                  <a:tcPr marL="87027" marR="87027" marT="43513" marB="43513" anchor="ctr"/>
                </a:tc>
                <a:extLst>
                  <a:ext uri="{0D108BD9-81ED-4DB2-BD59-A6C34878D82A}">
                    <a16:rowId xmlns:a16="http://schemas.microsoft.com/office/drawing/2014/main" val="475929475"/>
                  </a:ext>
                </a:extLst>
              </a:tr>
            </a:tbl>
          </a:graphicData>
        </a:graphic>
      </p:graphicFrame>
    </p:spTree>
    <p:extLst>
      <p:ext uri="{BB962C8B-B14F-4D97-AF65-F5344CB8AC3E}">
        <p14:creationId xmlns:p14="http://schemas.microsoft.com/office/powerpoint/2010/main" val="34013622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7B08B-BED6-4054-9DB4-BE9572EE11C6}"/>
              </a:ext>
            </a:extLst>
          </p:cNvPr>
          <p:cNvSpPr>
            <a:spLocks noGrp="1"/>
          </p:cNvSpPr>
          <p:nvPr>
            <p:ph type="title"/>
          </p:nvPr>
        </p:nvSpPr>
        <p:spPr/>
        <p:txBody>
          <a:bodyPr/>
          <a:lstStyle/>
          <a:p>
            <a:r>
              <a:rPr lang="en-US" dirty="0"/>
              <a:t>Section 9 – Case studies</a:t>
            </a:r>
            <a:endParaRPr lang="en-IN" dirty="0"/>
          </a:p>
        </p:txBody>
      </p:sp>
      <p:graphicFrame>
        <p:nvGraphicFramePr>
          <p:cNvPr id="4" name="Content Placeholder 3">
            <a:extLst>
              <a:ext uri="{FF2B5EF4-FFF2-40B4-BE49-F238E27FC236}">
                <a16:creationId xmlns:a16="http://schemas.microsoft.com/office/drawing/2014/main" id="{920BDA23-A61C-6F2D-F9F3-27BB88F6295B}"/>
              </a:ext>
            </a:extLst>
          </p:cNvPr>
          <p:cNvGraphicFramePr>
            <a:graphicFrameLocks noGrp="1"/>
          </p:cNvGraphicFramePr>
          <p:nvPr>
            <p:ph idx="1"/>
            <p:extLst>
              <p:ext uri="{D42A27DB-BD31-4B8C-83A1-F6EECF244321}">
                <p14:modId xmlns:p14="http://schemas.microsoft.com/office/powerpoint/2010/main" val="1939439230"/>
              </p:ext>
            </p:extLst>
          </p:nvPr>
        </p:nvGraphicFramePr>
        <p:xfrm>
          <a:off x="838200" y="2446814"/>
          <a:ext cx="10515600" cy="2011680"/>
        </p:xfrm>
        <a:graphic>
          <a:graphicData uri="http://schemas.openxmlformats.org/drawingml/2006/table">
            <a:tbl>
              <a:tblPr>
                <a:tableStyleId>{68D230F3-CF80-4859-8CE7-A43EE81993B5}</a:tableStyleId>
              </a:tblPr>
              <a:tblGrid>
                <a:gridCol w="2628900">
                  <a:extLst>
                    <a:ext uri="{9D8B030D-6E8A-4147-A177-3AD203B41FA5}">
                      <a16:colId xmlns:a16="http://schemas.microsoft.com/office/drawing/2014/main" val="2133546762"/>
                    </a:ext>
                  </a:extLst>
                </a:gridCol>
                <a:gridCol w="2628900">
                  <a:extLst>
                    <a:ext uri="{9D8B030D-6E8A-4147-A177-3AD203B41FA5}">
                      <a16:colId xmlns:a16="http://schemas.microsoft.com/office/drawing/2014/main" val="2114927470"/>
                    </a:ext>
                  </a:extLst>
                </a:gridCol>
                <a:gridCol w="2628900">
                  <a:extLst>
                    <a:ext uri="{9D8B030D-6E8A-4147-A177-3AD203B41FA5}">
                      <a16:colId xmlns:a16="http://schemas.microsoft.com/office/drawing/2014/main" val="1513282943"/>
                    </a:ext>
                  </a:extLst>
                </a:gridCol>
                <a:gridCol w="2628900">
                  <a:extLst>
                    <a:ext uri="{9D8B030D-6E8A-4147-A177-3AD203B41FA5}">
                      <a16:colId xmlns:a16="http://schemas.microsoft.com/office/drawing/2014/main" val="2495326231"/>
                    </a:ext>
                  </a:extLst>
                </a:gridCol>
              </a:tblGrid>
              <a:tr h="0">
                <a:tc>
                  <a:txBody>
                    <a:bodyPr/>
                    <a:lstStyle/>
                    <a:p>
                      <a:pPr>
                        <a:buNone/>
                      </a:pPr>
                      <a:r>
                        <a:rPr lang="en-IN" dirty="0"/>
                        <a:t>Section</a:t>
                      </a:r>
                    </a:p>
                  </a:txBody>
                  <a:tcPr anchor="ctr"/>
                </a:tc>
                <a:tc>
                  <a:txBody>
                    <a:bodyPr/>
                    <a:lstStyle/>
                    <a:p>
                      <a:pPr>
                        <a:buNone/>
                      </a:pPr>
                      <a:r>
                        <a:rPr lang="en-IN"/>
                        <a:t>Situation</a:t>
                      </a:r>
                    </a:p>
                  </a:txBody>
                  <a:tcPr anchor="ctr"/>
                </a:tc>
                <a:tc>
                  <a:txBody>
                    <a:bodyPr/>
                    <a:lstStyle/>
                    <a:p>
                      <a:pPr>
                        <a:buNone/>
                      </a:pPr>
                      <a:r>
                        <a:rPr lang="en-IN"/>
                        <a:t>Example</a:t>
                      </a:r>
                    </a:p>
                  </a:txBody>
                  <a:tcPr anchor="ctr"/>
                </a:tc>
                <a:tc>
                  <a:txBody>
                    <a:bodyPr/>
                    <a:lstStyle/>
                    <a:p>
                      <a:pPr>
                        <a:buNone/>
                      </a:pPr>
                      <a:r>
                        <a:rPr lang="en-IN"/>
                        <a:t>Taxable?</a:t>
                      </a:r>
                    </a:p>
                  </a:txBody>
                  <a:tcPr anchor="ctr"/>
                </a:tc>
                <a:extLst>
                  <a:ext uri="{0D108BD9-81ED-4DB2-BD59-A6C34878D82A}">
                    <a16:rowId xmlns:a16="http://schemas.microsoft.com/office/drawing/2014/main" val="1320393756"/>
                  </a:ext>
                </a:extLst>
              </a:tr>
              <a:tr h="116893">
                <a:tc>
                  <a:txBody>
                    <a:bodyPr/>
                    <a:lstStyle/>
                    <a:p>
                      <a:pPr>
                        <a:buNone/>
                      </a:pPr>
                      <a:r>
                        <a:rPr lang="en-IN" b="1" dirty="0"/>
                        <a:t>9(10)</a:t>
                      </a:r>
                      <a:endParaRPr lang="en-IN" dirty="0"/>
                    </a:p>
                  </a:txBody>
                  <a:tcPr anchor="ctr"/>
                </a:tc>
                <a:tc>
                  <a:txBody>
                    <a:bodyPr/>
                    <a:lstStyle/>
                    <a:p>
                      <a:pPr>
                        <a:buNone/>
                      </a:pPr>
                      <a:r>
                        <a:rPr lang="en-IN"/>
                        <a:t>Indirect Transfer</a:t>
                      </a:r>
                    </a:p>
                  </a:txBody>
                  <a:tcPr anchor="ctr"/>
                </a:tc>
                <a:tc>
                  <a:txBody>
                    <a:bodyPr/>
                    <a:lstStyle/>
                    <a:p>
                      <a:pPr>
                        <a:buNone/>
                      </a:pPr>
                      <a:r>
                        <a:rPr lang="en-IN"/>
                        <a:t>Cayman company derives value from Indian assets</a:t>
                      </a:r>
                    </a:p>
                  </a:txBody>
                  <a:tcPr anchor="ctr"/>
                </a:tc>
                <a:tc>
                  <a:txBody>
                    <a:bodyPr/>
                    <a:lstStyle/>
                    <a:p>
                      <a:pPr>
                        <a:buNone/>
                      </a:pPr>
                      <a:r>
                        <a:rPr lang="en-IN"/>
                        <a:t>✅ Yes (subject to thresholds &amp; exemptions)</a:t>
                      </a:r>
                    </a:p>
                  </a:txBody>
                  <a:tcPr anchor="ctr"/>
                </a:tc>
                <a:extLst>
                  <a:ext uri="{0D108BD9-81ED-4DB2-BD59-A6C34878D82A}">
                    <a16:rowId xmlns:a16="http://schemas.microsoft.com/office/drawing/2014/main" val="2037979810"/>
                  </a:ext>
                </a:extLst>
              </a:tr>
              <a:tr h="0">
                <a:tc>
                  <a:txBody>
                    <a:bodyPr/>
                    <a:lstStyle/>
                    <a:p>
                      <a:pPr>
                        <a:buNone/>
                      </a:pPr>
                      <a:endParaRPr lang="en-IN" dirty="0"/>
                    </a:p>
                  </a:txBody>
                  <a:tcPr anchor="ctr"/>
                </a:tc>
                <a:tc>
                  <a:txBody>
                    <a:bodyPr/>
                    <a:lstStyle/>
                    <a:p>
                      <a:pPr>
                        <a:buNone/>
                      </a:pPr>
                      <a:endParaRPr lang="en-IN" dirty="0"/>
                    </a:p>
                  </a:txBody>
                  <a:tcPr anchor="ctr"/>
                </a:tc>
                <a:tc>
                  <a:txBody>
                    <a:bodyPr/>
                    <a:lstStyle/>
                    <a:p>
                      <a:pPr>
                        <a:buNone/>
                      </a:pPr>
                      <a:endParaRPr lang="en-IN" dirty="0"/>
                    </a:p>
                  </a:txBody>
                  <a:tcPr anchor="ctr"/>
                </a:tc>
                <a:tc>
                  <a:txBody>
                    <a:bodyPr/>
                    <a:lstStyle/>
                    <a:p>
                      <a:pPr>
                        <a:buNone/>
                      </a:pPr>
                      <a:endParaRPr lang="en-IN" dirty="0"/>
                    </a:p>
                  </a:txBody>
                  <a:tcPr anchor="ctr"/>
                </a:tc>
                <a:extLst>
                  <a:ext uri="{0D108BD9-81ED-4DB2-BD59-A6C34878D82A}">
                    <a16:rowId xmlns:a16="http://schemas.microsoft.com/office/drawing/2014/main" val="4126283543"/>
                  </a:ext>
                </a:extLst>
              </a:tr>
              <a:tr h="0">
                <a:tc>
                  <a:txBody>
                    <a:bodyPr/>
                    <a:lstStyle/>
                    <a:p>
                      <a:pPr>
                        <a:buNone/>
                      </a:pPr>
                      <a:endParaRPr lang="en-IN" dirty="0"/>
                    </a:p>
                  </a:txBody>
                  <a:tcPr anchor="ctr"/>
                </a:tc>
                <a:tc>
                  <a:txBody>
                    <a:bodyPr/>
                    <a:lstStyle/>
                    <a:p>
                      <a:pPr>
                        <a:buNone/>
                      </a:pPr>
                      <a:endParaRPr lang="en-IN" dirty="0"/>
                    </a:p>
                  </a:txBody>
                  <a:tcPr anchor="ctr"/>
                </a:tc>
                <a:tc>
                  <a:txBody>
                    <a:bodyPr/>
                    <a:lstStyle/>
                    <a:p>
                      <a:pPr>
                        <a:buNone/>
                      </a:pPr>
                      <a:endParaRPr lang="en-IN" dirty="0"/>
                    </a:p>
                  </a:txBody>
                  <a:tcPr anchor="ctr"/>
                </a:tc>
                <a:tc>
                  <a:txBody>
                    <a:bodyPr/>
                    <a:lstStyle/>
                    <a:p>
                      <a:pPr>
                        <a:buNone/>
                      </a:pPr>
                      <a:endParaRPr lang="en-IN" dirty="0"/>
                    </a:p>
                  </a:txBody>
                  <a:tcPr anchor="ctr"/>
                </a:tc>
                <a:extLst>
                  <a:ext uri="{0D108BD9-81ED-4DB2-BD59-A6C34878D82A}">
                    <a16:rowId xmlns:a16="http://schemas.microsoft.com/office/drawing/2014/main" val="1131842376"/>
                  </a:ext>
                </a:extLst>
              </a:tr>
            </a:tbl>
          </a:graphicData>
        </a:graphic>
      </p:graphicFrame>
    </p:spTree>
    <p:extLst>
      <p:ext uri="{BB962C8B-B14F-4D97-AF65-F5344CB8AC3E}">
        <p14:creationId xmlns:p14="http://schemas.microsoft.com/office/powerpoint/2010/main" val="23341422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3A4554D-A838-AA0F-DD56-3DAFD197B332}"/>
              </a:ext>
            </a:extLst>
          </p:cNvPr>
          <p:cNvSpPr>
            <a:spLocks noGrp="1"/>
          </p:cNvSpPr>
          <p:nvPr>
            <p:ph type="ctrTitle"/>
          </p:nvPr>
        </p:nvSpPr>
        <p:spPr>
          <a:xfrm>
            <a:off x="1329766" y="1146412"/>
            <a:ext cx="9014348" cy="2402006"/>
          </a:xfrm>
        </p:spPr>
        <p:txBody>
          <a:bodyPr anchor="b">
            <a:normAutofit/>
          </a:bodyPr>
          <a:lstStyle/>
          <a:p>
            <a:pPr algn="l"/>
            <a:r>
              <a:rPr lang="en-IN" sz="4800" b="1" dirty="0"/>
              <a:t>– </a:t>
            </a:r>
            <a:r>
              <a:rPr lang="en-US" sz="4800" b="1" dirty="0"/>
              <a:t>Foreign Income and disclosure</a:t>
            </a:r>
            <a:endParaRPr lang="en-IN" sz="4800" dirty="0"/>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98672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7A1B9DF-4503-822A-F96C-226B0FDCD8F5}"/>
              </a:ext>
            </a:extLst>
          </p:cNvPr>
          <p:cNvSpPr>
            <a:spLocks noGrp="1"/>
          </p:cNvSpPr>
          <p:nvPr>
            <p:ph type="title"/>
          </p:nvPr>
        </p:nvSpPr>
        <p:spPr>
          <a:xfrm>
            <a:off x="1371597" y="348865"/>
            <a:ext cx="10044023" cy="877729"/>
          </a:xfrm>
        </p:spPr>
        <p:txBody>
          <a:bodyPr anchor="ctr">
            <a:normAutofit fontScale="90000"/>
          </a:bodyPr>
          <a:lstStyle/>
          <a:p>
            <a:r>
              <a:rPr lang="en-US" sz="4000" dirty="0">
                <a:solidFill>
                  <a:srgbClr val="FFFFFF"/>
                </a:solidFill>
              </a:rPr>
              <a:t>Regulation for disclosure </a:t>
            </a:r>
            <a:r>
              <a:rPr lang="en-US" sz="4000">
                <a:solidFill>
                  <a:srgbClr val="FFFFFF"/>
                </a:solidFill>
              </a:rPr>
              <a:t>of foreign assets and Income</a:t>
            </a:r>
            <a:endParaRPr lang="en-IN" sz="4000">
              <a:solidFill>
                <a:srgbClr val="FFFFFF"/>
              </a:solidFill>
            </a:endParaRPr>
          </a:p>
        </p:txBody>
      </p:sp>
      <p:graphicFrame>
        <p:nvGraphicFramePr>
          <p:cNvPr id="4" name="Content Placeholder 3">
            <a:extLst>
              <a:ext uri="{FF2B5EF4-FFF2-40B4-BE49-F238E27FC236}">
                <a16:creationId xmlns:a16="http://schemas.microsoft.com/office/drawing/2014/main" id="{F5F869CD-FD91-A0D6-84C5-6FF2C6212963}"/>
              </a:ext>
            </a:extLst>
          </p:cNvPr>
          <p:cNvGraphicFramePr>
            <a:graphicFrameLocks noGrp="1"/>
          </p:cNvGraphicFramePr>
          <p:nvPr>
            <p:ph idx="1"/>
            <p:extLst>
              <p:ext uri="{D42A27DB-BD31-4B8C-83A1-F6EECF244321}">
                <p14:modId xmlns:p14="http://schemas.microsoft.com/office/powerpoint/2010/main" val="3634256245"/>
              </p:ext>
            </p:extLst>
          </p:nvPr>
        </p:nvGraphicFramePr>
        <p:xfrm>
          <a:off x="644056" y="2191147"/>
          <a:ext cx="10927829" cy="4035670"/>
        </p:xfrm>
        <a:graphic>
          <a:graphicData uri="http://schemas.openxmlformats.org/drawingml/2006/table">
            <a:tbl>
              <a:tblPr>
                <a:tableStyleId>{E8B1032C-EA38-4F05-BA0D-38AFFFC7BED3}</a:tableStyleId>
              </a:tblPr>
              <a:tblGrid>
                <a:gridCol w="5600881">
                  <a:extLst>
                    <a:ext uri="{9D8B030D-6E8A-4147-A177-3AD203B41FA5}">
                      <a16:colId xmlns:a16="http://schemas.microsoft.com/office/drawing/2014/main" val="4267410410"/>
                    </a:ext>
                  </a:extLst>
                </a:gridCol>
                <a:gridCol w="5326948">
                  <a:extLst>
                    <a:ext uri="{9D8B030D-6E8A-4147-A177-3AD203B41FA5}">
                      <a16:colId xmlns:a16="http://schemas.microsoft.com/office/drawing/2014/main" val="4078863066"/>
                    </a:ext>
                  </a:extLst>
                </a:gridCol>
              </a:tblGrid>
              <a:tr h="667555">
                <a:tc>
                  <a:txBody>
                    <a:bodyPr/>
                    <a:lstStyle/>
                    <a:p>
                      <a:pPr>
                        <a:buNone/>
                      </a:pPr>
                      <a:r>
                        <a:rPr lang="en-IN" sz="3000" dirty="0"/>
                        <a:t>Income-tax Act</a:t>
                      </a:r>
                    </a:p>
                  </a:txBody>
                  <a:tcPr marL="151717" marR="151717" marT="75858" marB="75858" anchor="ctr"/>
                </a:tc>
                <a:tc>
                  <a:txBody>
                    <a:bodyPr/>
                    <a:lstStyle/>
                    <a:p>
                      <a:pPr>
                        <a:buNone/>
                      </a:pPr>
                      <a:r>
                        <a:rPr lang="en-IN" sz="3000"/>
                        <a:t>Black Money Act, 2015</a:t>
                      </a:r>
                    </a:p>
                  </a:txBody>
                  <a:tcPr marL="151717" marR="151717" marT="75858" marB="75858" anchor="ctr"/>
                </a:tc>
                <a:extLst>
                  <a:ext uri="{0D108BD9-81ED-4DB2-BD59-A6C34878D82A}">
                    <a16:rowId xmlns:a16="http://schemas.microsoft.com/office/drawing/2014/main" val="2907502076"/>
                  </a:ext>
                </a:extLst>
              </a:tr>
              <a:tr h="1122705">
                <a:tc>
                  <a:txBody>
                    <a:bodyPr/>
                    <a:lstStyle/>
                    <a:p>
                      <a:pPr>
                        <a:buNone/>
                      </a:pPr>
                      <a:r>
                        <a:rPr lang="en-IN" sz="3000" dirty="0"/>
                        <a:t>Governs taxation of foreign income</a:t>
                      </a:r>
                    </a:p>
                  </a:txBody>
                  <a:tcPr marL="151717" marR="151717" marT="75858" marB="75858" anchor="ctr"/>
                </a:tc>
                <a:tc>
                  <a:txBody>
                    <a:bodyPr/>
                    <a:lstStyle/>
                    <a:p>
                      <a:pPr>
                        <a:buNone/>
                      </a:pPr>
                      <a:r>
                        <a:rPr lang="en-IN" sz="3000"/>
                        <a:t>Governs undisclosed foreign income &amp; assets</a:t>
                      </a:r>
                    </a:p>
                  </a:txBody>
                  <a:tcPr marL="151717" marR="151717" marT="75858" marB="75858" anchor="ctr"/>
                </a:tc>
                <a:extLst>
                  <a:ext uri="{0D108BD9-81ED-4DB2-BD59-A6C34878D82A}">
                    <a16:rowId xmlns:a16="http://schemas.microsoft.com/office/drawing/2014/main" val="3095004144"/>
                  </a:ext>
                </a:extLst>
              </a:tr>
              <a:tr h="1122705">
                <a:tc>
                  <a:txBody>
                    <a:bodyPr/>
                    <a:lstStyle/>
                    <a:p>
                      <a:pPr>
                        <a:buNone/>
                      </a:pPr>
                      <a:r>
                        <a:rPr lang="en-IN" sz="3000" dirty="0"/>
                        <a:t>Prescribes filing of Income-tax Return</a:t>
                      </a:r>
                    </a:p>
                  </a:txBody>
                  <a:tcPr marL="151717" marR="151717" marT="75858" marB="75858" anchor="ctr"/>
                </a:tc>
                <a:tc>
                  <a:txBody>
                    <a:bodyPr/>
                    <a:lstStyle/>
                    <a:p>
                      <a:pPr>
                        <a:buNone/>
                      </a:pPr>
                      <a:r>
                        <a:rPr lang="en-IN" sz="3000" dirty="0"/>
                        <a:t>Provides tax, penalty &amp; prosecution</a:t>
                      </a:r>
                    </a:p>
                  </a:txBody>
                  <a:tcPr marL="151717" marR="151717" marT="75858" marB="75858" anchor="ctr"/>
                </a:tc>
                <a:extLst>
                  <a:ext uri="{0D108BD9-81ED-4DB2-BD59-A6C34878D82A}">
                    <a16:rowId xmlns:a16="http://schemas.microsoft.com/office/drawing/2014/main" val="2260337037"/>
                  </a:ext>
                </a:extLst>
              </a:tr>
              <a:tr h="1122705">
                <a:tc>
                  <a:txBody>
                    <a:bodyPr/>
                    <a:lstStyle/>
                    <a:p>
                      <a:pPr>
                        <a:buNone/>
                      </a:pPr>
                      <a:r>
                        <a:rPr lang="en-IN" sz="3000"/>
                        <a:t>Requires disclosure through ITR Schedules</a:t>
                      </a:r>
                    </a:p>
                  </a:txBody>
                  <a:tcPr marL="151717" marR="151717" marT="75858" marB="75858" anchor="ctr"/>
                </a:tc>
                <a:tc>
                  <a:txBody>
                    <a:bodyPr/>
                    <a:lstStyle/>
                    <a:p>
                      <a:pPr>
                        <a:buNone/>
                      </a:pPr>
                      <a:r>
                        <a:rPr lang="en-IN" sz="3000" dirty="0"/>
                        <a:t>Invoked where disclosure is omitted</a:t>
                      </a:r>
                    </a:p>
                  </a:txBody>
                  <a:tcPr marL="151717" marR="151717" marT="75858" marB="75858" anchor="ctr"/>
                </a:tc>
                <a:extLst>
                  <a:ext uri="{0D108BD9-81ED-4DB2-BD59-A6C34878D82A}">
                    <a16:rowId xmlns:a16="http://schemas.microsoft.com/office/drawing/2014/main" val="1540997137"/>
                  </a:ext>
                </a:extLst>
              </a:tr>
            </a:tbl>
          </a:graphicData>
        </a:graphic>
      </p:graphicFrame>
    </p:spTree>
    <p:extLst>
      <p:ext uri="{BB962C8B-B14F-4D97-AF65-F5344CB8AC3E}">
        <p14:creationId xmlns:p14="http://schemas.microsoft.com/office/powerpoint/2010/main" val="4495201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203BD3-0ACD-3DAC-0067-383A43929368}"/>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Foreign income taxability</a:t>
            </a:r>
            <a:endParaRPr lang="en-IN" sz="4000" dirty="0">
              <a:solidFill>
                <a:srgbClr val="FFFFFF"/>
              </a:solidFill>
            </a:endParaRPr>
          </a:p>
        </p:txBody>
      </p:sp>
      <p:graphicFrame>
        <p:nvGraphicFramePr>
          <p:cNvPr id="4" name="Content Placeholder 3">
            <a:extLst>
              <a:ext uri="{FF2B5EF4-FFF2-40B4-BE49-F238E27FC236}">
                <a16:creationId xmlns:a16="http://schemas.microsoft.com/office/drawing/2014/main" id="{C4B917DC-E944-2FF7-3292-636D5C383D63}"/>
              </a:ext>
            </a:extLst>
          </p:cNvPr>
          <p:cNvGraphicFramePr>
            <a:graphicFrameLocks noGrp="1"/>
          </p:cNvGraphicFramePr>
          <p:nvPr>
            <p:ph idx="1"/>
            <p:extLst>
              <p:ext uri="{D42A27DB-BD31-4B8C-83A1-F6EECF244321}">
                <p14:modId xmlns:p14="http://schemas.microsoft.com/office/powerpoint/2010/main" val="238410976"/>
              </p:ext>
            </p:extLst>
          </p:nvPr>
        </p:nvGraphicFramePr>
        <p:xfrm>
          <a:off x="558800" y="1462368"/>
          <a:ext cx="10121806" cy="4627526"/>
        </p:xfrm>
        <a:graphic>
          <a:graphicData uri="http://schemas.openxmlformats.org/drawingml/2006/table">
            <a:tbl>
              <a:tblPr>
                <a:tableStyleId>{ED083AE6-46FA-4A59-8FB0-9F97EB10719F}</a:tableStyleId>
              </a:tblPr>
              <a:tblGrid>
                <a:gridCol w="3991367">
                  <a:extLst>
                    <a:ext uri="{9D8B030D-6E8A-4147-A177-3AD203B41FA5}">
                      <a16:colId xmlns:a16="http://schemas.microsoft.com/office/drawing/2014/main" val="2005272360"/>
                    </a:ext>
                  </a:extLst>
                </a:gridCol>
                <a:gridCol w="6130439">
                  <a:extLst>
                    <a:ext uri="{9D8B030D-6E8A-4147-A177-3AD203B41FA5}">
                      <a16:colId xmlns:a16="http://schemas.microsoft.com/office/drawing/2014/main" val="1851849128"/>
                    </a:ext>
                  </a:extLst>
                </a:gridCol>
              </a:tblGrid>
              <a:tr h="865963">
                <a:tc>
                  <a:txBody>
                    <a:bodyPr/>
                    <a:lstStyle/>
                    <a:p>
                      <a:pPr>
                        <a:buNone/>
                      </a:pPr>
                      <a:r>
                        <a:rPr lang="en-IN" sz="2800" dirty="0"/>
                        <a:t>Residential Status</a:t>
                      </a:r>
                    </a:p>
                  </a:txBody>
                  <a:tcPr marL="167640" marR="167640" marT="83820" marB="83820" anchor="ctr"/>
                </a:tc>
                <a:tc>
                  <a:txBody>
                    <a:bodyPr/>
                    <a:lstStyle/>
                    <a:p>
                      <a:pPr>
                        <a:buNone/>
                      </a:pPr>
                      <a:r>
                        <a:rPr lang="en-IN" sz="2800"/>
                        <a:t>Foreign Income Taxable?</a:t>
                      </a:r>
                    </a:p>
                  </a:txBody>
                  <a:tcPr marL="167640" marR="167640" marT="83820" marB="83820" anchor="ctr"/>
                </a:tc>
                <a:extLst>
                  <a:ext uri="{0D108BD9-81ED-4DB2-BD59-A6C34878D82A}">
                    <a16:rowId xmlns:a16="http://schemas.microsoft.com/office/drawing/2014/main" val="1739115377"/>
                  </a:ext>
                </a:extLst>
              </a:tr>
              <a:tr h="865963">
                <a:tc>
                  <a:txBody>
                    <a:bodyPr/>
                    <a:lstStyle/>
                    <a:p>
                      <a:pPr>
                        <a:buNone/>
                      </a:pPr>
                      <a:r>
                        <a:rPr lang="en-IN" sz="2800" dirty="0"/>
                        <a:t>ROR</a:t>
                      </a:r>
                    </a:p>
                  </a:txBody>
                  <a:tcPr marL="167640" marR="167640" marT="83820" marB="83820" anchor="ctr"/>
                </a:tc>
                <a:tc>
                  <a:txBody>
                    <a:bodyPr/>
                    <a:lstStyle/>
                    <a:p>
                      <a:pPr>
                        <a:buNone/>
                      </a:pPr>
                      <a:r>
                        <a:rPr lang="en-IN" sz="2800"/>
                        <a:t>Entire Global Income</a:t>
                      </a:r>
                    </a:p>
                  </a:txBody>
                  <a:tcPr marL="167640" marR="167640" marT="83820" marB="83820" anchor="ctr"/>
                </a:tc>
                <a:extLst>
                  <a:ext uri="{0D108BD9-81ED-4DB2-BD59-A6C34878D82A}">
                    <a16:rowId xmlns:a16="http://schemas.microsoft.com/office/drawing/2014/main" val="3819988968"/>
                  </a:ext>
                </a:extLst>
              </a:tr>
              <a:tr h="865963">
                <a:tc>
                  <a:txBody>
                    <a:bodyPr/>
                    <a:lstStyle/>
                    <a:p>
                      <a:pPr>
                        <a:buNone/>
                      </a:pPr>
                      <a:r>
                        <a:rPr lang="en-IN" sz="2800" dirty="0"/>
                        <a:t>RNOR</a:t>
                      </a:r>
                    </a:p>
                  </a:txBody>
                  <a:tcPr marL="167640" marR="167640" marT="83820" marB="83820" anchor="ctr"/>
                </a:tc>
                <a:tc>
                  <a:txBody>
                    <a:bodyPr/>
                    <a:lstStyle/>
                    <a:p>
                      <a:pPr>
                        <a:buNone/>
                      </a:pPr>
                      <a:r>
                        <a:rPr lang="en-IN" sz="2800" dirty="0"/>
                        <a:t>Foreign income is generally not taxable, except where it is derived from a business controlled in or a profession set up in India.</a:t>
                      </a:r>
                    </a:p>
                  </a:txBody>
                  <a:tcPr marL="167640" marR="167640" marT="83820" marB="83820" anchor="ctr"/>
                </a:tc>
                <a:extLst>
                  <a:ext uri="{0D108BD9-81ED-4DB2-BD59-A6C34878D82A}">
                    <a16:rowId xmlns:a16="http://schemas.microsoft.com/office/drawing/2014/main" val="1670739664"/>
                  </a:ext>
                </a:extLst>
              </a:tr>
              <a:tr h="865963">
                <a:tc>
                  <a:txBody>
                    <a:bodyPr/>
                    <a:lstStyle/>
                    <a:p>
                      <a:pPr>
                        <a:buNone/>
                      </a:pPr>
                      <a:r>
                        <a:rPr lang="en-IN" sz="2800" dirty="0"/>
                        <a:t>NR</a:t>
                      </a:r>
                    </a:p>
                  </a:txBody>
                  <a:tcPr marL="167640" marR="167640" marT="83820" marB="83820" anchor="ctr"/>
                </a:tc>
                <a:tc>
                  <a:txBody>
                    <a:bodyPr/>
                    <a:lstStyle/>
                    <a:p>
                      <a:pPr>
                        <a:buNone/>
                      </a:pPr>
                      <a:r>
                        <a:rPr lang="en-IN" sz="2800" dirty="0"/>
                        <a:t>Foreign income is not taxable in India..</a:t>
                      </a:r>
                    </a:p>
                  </a:txBody>
                  <a:tcPr marL="167640" marR="167640" marT="83820" marB="83820" anchor="ctr"/>
                </a:tc>
                <a:extLst>
                  <a:ext uri="{0D108BD9-81ED-4DB2-BD59-A6C34878D82A}">
                    <a16:rowId xmlns:a16="http://schemas.microsoft.com/office/drawing/2014/main" val="1930163936"/>
                  </a:ext>
                </a:extLst>
              </a:tr>
            </a:tbl>
          </a:graphicData>
        </a:graphic>
      </p:graphicFrame>
    </p:spTree>
    <p:extLst>
      <p:ext uri="{BB962C8B-B14F-4D97-AF65-F5344CB8AC3E}">
        <p14:creationId xmlns:p14="http://schemas.microsoft.com/office/powerpoint/2010/main" val="9382189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259048-6B47-5E76-19F8-1D79C6557B40}"/>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Foreign income taxability</a:t>
            </a:r>
            <a:endParaRPr lang="en-IN" sz="4000" dirty="0">
              <a:solidFill>
                <a:srgbClr val="FFFFFF"/>
              </a:solidFill>
            </a:endParaRPr>
          </a:p>
        </p:txBody>
      </p:sp>
      <p:sp>
        <p:nvSpPr>
          <p:cNvPr id="3" name="Content Placeholder 2">
            <a:extLst>
              <a:ext uri="{FF2B5EF4-FFF2-40B4-BE49-F238E27FC236}">
                <a16:creationId xmlns:a16="http://schemas.microsoft.com/office/drawing/2014/main" id="{9C5B3992-8B89-D60D-D518-487294C6C5E3}"/>
              </a:ext>
            </a:extLst>
          </p:cNvPr>
          <p:cNvSpPr>
            <a:spLocks noGrp="1"/>
          </p:cNvSpPr>
          <p:nvPr>
            <p:ph idx="1"/>
          </p:nvPr>
        </p:nvSpPr>
        <p:spPr>
          <a:xfrm>
            <a:off x="4810259" y="649480"/>
            <a:ext cx="6555347" cy="5546047"/>
          </a:xfrm>
        </p:spPr>
        <p:txBody>
          <a:bodyPr anchor="ctr">
            <a:normAutofit/>
          </a:bodyPr>
          <a:lstStyle/>
          <a:p>
            <a:r>
              <a:rPr lang="en-IN" sz="2000"/>
              <a:t>The previous table deals </a:t>
            </a:r>
            <a:r>
              <a:rPr lang="en-IN" sz="2000" b="1"/>
              <a:t>only with foreign-source income</a:t>
            </a:r>
            <a:r>
              <a:rPr lang="en-IN" sz="2000"/>
              <a:t>. Income received in India or deemed to accrue or arise in India is governed separately under Section 5 and Section 9.</a:t>
            </a:r>
          </a:p>
        </p:txBody>
      </p:sp>
    </p:spTree>
    <p:extLst>
      <p:ext uri="{BB962C8B-B14F-4D97-AF65-F5344CB8AC3E}">
        <p14:creationId xmlns:p14="http://schemas.microsoft.com/office/powerpoint/2010/main" val="23185400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31FA5A-D8AF-B6B8-D561-2E9FB29C6CCC}"/>
              </a:ext>
            </a:extLst>
          </p:cNvPr>
          <p:cNvSpPr>
            <a:spLocks noGrp="1"/>
          </p:cNvSpPr>
          <p:nvPr>
            <p:ph type="title"/>
          </p:nvPr>
        </p:nvSpPr>
        <p:spPr>
          <a:xfrm>
            <a:off x="1371597" y="348865"/>
            <a:ext cx="10044023" cy="877729"/>
          </a:xfrm>
        </p:spPr>
        <p:txBody>
          <a:bodyPr anchor="ctr">
            <a:normAutofit fontScale="90000"/>
          </a:bodyPr>
          <a:lstStyle/>
          <a:p>
            <a:r>
              <a:rPr lang="en-IN" sz="4000" b="1" dirty="0">
                <a:solidFill>
                  <a:srgbClr val="FFFFFF"/>
                </a:solidFill>
              </a:rPr>
              <a:t>Who is required to disclose foreign assets and Income?</a:t>
            </a:r>
            <a:r>
              <a:rPr lang="en-IN" sz="4000" dirty="0">
                <a:solidFill>
                  <a:srgbClr val="FFFFFF"/>
                </a:solidFill>
              </a:rPr>
              <a:t> (ROR vs RNOR vs NR)</a:t>
            </a:r>
          </a:p>
        </p:txBody>
      </p:sp>
      <p:graphicFrame>
        <p:nvGraphicFramePr>
          <p:cNvPr id="4" name="Content Placeholder 3">
            <a:extLst>
              <a:ext uri="{FF2B5EF4-FFF2-40B4-BE49-F238E27FC236}">
                <a16:creationId xmlns:a16="http://schemas.microsoft.com/office/drawing/2014/main" id="{8EC19839-ED6C-C01C-C2E8-E6E7BEECC94E}"/>
              </a:ext>
            </a:extLst>
          </p:cNvPr>
          <p:cNvGraphicFramePr>
            <a:graphicFrameLocks noGrp="1"/>
          </p:cNvGraphicFramePr>
          <p:nvPr>
            <p:ph idx="1"/>
            <p:extLst>
              <p:ext uri="{D42A27DB-BD31-4B8C-83A1-F6EECF244321}">
                <p14:modId xmlns:p14="http://schemas.microsoft.com/office/powerpoint/2010/main" val="1414227646"/>
              </p:ext>
            </p:extLst>
          </p:nvPr>
        </p:nvGraphicFramePr>
        <p:xfrm>
          <a:off x="1524323" y="2112579"/>
          <a:ext cx="9167298" cy="4192806"/>
        </p:xfrm>
        <a:graphic>
          <a:graphicData uri="http://schemas.openxmlformats.org/drawingml/2006/table">
            <a:tbl>
              <a:tblPr/>
              <a:tblGrid>
                <a:gridCol w="2032811">
                  <a:extLst>
                    <a:ext uri="{9D8B030D-6E8A-4147-A177-3AD203B41FA5}">
                      <a16:colId xmlns:a16="http://schemas.microsoft.com/office/drawing/2014/main" val="790105875"/>
                    </a:ext>
                  </a:extLst>
                </a:gridCol>
                <a:gridCol w="2282893">
                  <a:extLst>
                    <a:ext uri="{9D8B030D-6E8A-4147-A177-3AD203B41FA5}">
                      <a16:colId xmlns:a16="http://schemas.microsoft.com/office/drawing/2014/main" val="2923934221"/>
                    </a:ext>
                  </a:extLst>
                </a:gridCol>
                <a:gridCol w="2550838">
                  <a:extLst>
                    <a:ext uri="{9D8B030D-6E8A-4147-A177-3AD203B41FA5}">
                      <a16:colId xmlns:a16="http://schemas.microsoft.com/office/drawing/2014/main" val="4204161364"/>
                    </a:ext>
                  </a:extLst>
                </a:gridCol>
                <a:gridCol w="2300756">
                  <a:extLst>
                    <a:ext uri="{9D8B030D-6E8A-4147-A177-3AD203B41FA5}">
                      <a16:colId xmlns:a16="http://schemas.microsoft.com/office/drawing/2014/main" val="1349092310"/>
                    </a:ext>
                  </a:extLst>
                </a:gridCol>
              </a:tblGrid>
              <a:tr h="951741">
                <a:tc>
                  <a:txBody>
                    <a:bodyPr/>
                    <a:lstStyle/>
                    <a:p>
                      <a:pPr>
                        <a:buNone/>
                      </a:pPr>
                      <a:r>
                        <a:rPr lang="en-IN" sz="2500"/>
                        <a:t>Residential Status</a:t>
                      </a:r>
                    </a:p>
                  </a:txBody>
                  <a:tcPr marL="128614" marR="128614" marT="64307" marB="64307" anchor="ctr">
                    <a:lnL>
                      <a:noFill/>
                    </a:lnL>
                    <a:lnR>
                      <a:noFill/>
                    </a:lnR>
                    <a:lnT>
                      <a:noFill/>
                    </a:lnT>
                    <a:lnB>
                      <a:noFill/>
                    </a:lnB>
                    <a:noFill/>
                  </a:tcPr>
                </a:tc>
                <a:tc>
                  <a:txBody>
                    <a:bodyPr/>
                    <a:lstStyle/>
                    <a:p>
                      <a:pPr algn="ctr">
                        <a:buNone/>
                      </a:pPr>
                      <a:r>
                        <a:rPr lang="en-IN" sz="2500"/>
                        <a:t>Schedule FA</a:t>
                      </a:r>
                    </a:p>
                  </a:txBody>
                  <a:tcPr marL="128614" marR="128614" marT="64307" marB="64307" anchor="ctr">
                    <a:lnL>
                      <a:noFill/>
                    </a:lnL>
                    <a:lnR>
                      <a:noFill/>
                    </a:lnR>
                    <a:lnT>
                      <a:noFill/>
                    </a:lnT>
                    <a:lnB>
                      <a:noFill/>
                    </a:lnB>
                    <a:noFill/>
                  </a:tcPr>
                </a:tc>
                <a:tc>
                  <a:txBody>
                    <a:bodyPr/>
                    <a:lstStyle/>
                    <a:p>
                      <a:pPr algn="ctr">
                        <a:buNone/>
                      </a:pPr>
                      <a:r>
                        <a:rPr lang="en-IN" sz="2500"/>
                        <a:t>Schedule FSI</a:t>
                      </a:r>
                    </a:p>
                  </a:txBody>
                  <a:tcPr marL="128614" marR="128614" marT="64307" marB="64307" anchor="ctr">
                    <a:lnL>
                      <a:noFill/>
                    </a:lnL>
                    <a:lnR>
                      <a:noFill/>
                    </a:lnR>
                    <a:lnT>
                      <a:noFill/>
                    </a:lnT>
                    <a:lnB>
                      <a:noFill/>
                    </a:lnB>
                    <a:noFill/>
                  </a:tcPr>
                </a:tc>
                <a:tc>
                  <a:txBody>
                    <a:bodyPr/>
                    <a:lstStyle/>
                    <a:p>
                      <a:pPr algn="ctr">
                        <a:buNone/>
                      </a:pPr>
                      <a:r>
                        <a:rPr lang="en-IN" sz="2500"/>
                        <a:t>Schedule TR</a:t>
                      </a:r>
                    </a:p>
                  </a:txBody>
                  <a:tcPr marL="128614" marR="128614" marT="64307" marB="64307" anchor="ctr">
                    <a:lnL>
                      <a:noFill/>
                    </a:lnL>
                    <a:lnR>
                      <a:noFill/>
                    </a:lnR>
                    <a:lnT>
                      <a:noFill/>
                    </a:lnT>
                    <a:lnB>
                      <a:noFill/>
                    </a:lnB>
                    <a:noFill/>
                  </a:tcPr>
                </a:tc>
                <a:extLst>
                  <a:ext uri="{0D108BD9-81ED-4DB2-BD59-A6C34878D82A}">
                    <a16:rowId xmlns:a16="http://schemas.microsoft.com/office/drawing/2014/main" val="4069075421"/>
                  </a:ext>
                </a:extLst>
              </a:tr>
              <a:tr h="951741">
                <a:tc>
                  <a:txBody>
                    <a:bodyPr/>
                    <a:lstStyle/>
                    <a:p>
                      <a:pPr>
                        <a:buNone/>
                      </a:pPr>
                      <a:r>
                        <a:rPr lang="en-IN" sz="2500"/>
                        <a:t>ROR</a:t>
                      </a:r>
                    </a:p>
                  </a:txBody>
                  <a:tcPr marL="128614" marR="128614" marT="64307" marB="64307" anchor="ctr">
                    <a:lnL>
                      <a:noFill/>
                    </a:lnL>
                    <a:lnR>
                      <a:noFill/>
                    </a:lnR>
                    <a:lnT>
                      <a:noFill/>
                    </a:lnT>
                    <a:lnB>
                      <a:noFill/>
                    </a:lnB>
                    <a:noFill/>
                  </a:tcPr>
                </a:tc>
                <a:tc>
                  <a:txBody>
                    <a:bodyPr/>
                    <a:lstStyle/>
                    <a:p>
                      <a:pPr algn="ctr">
                        <a:buNone/>
                      </a:pPr>
                      <a:r>
                        <a:rPr lang="en-IN" sz="2500"/>
                        <a:t>✔</a:t>
                      </a:r>
                    </a:p>
                  </a:txBody>
                  <a:tcPr marL="128614" marR="128614" marT="64307" marB="64307" anchor="ctr">
                    <a:lnL>
                      <a:noFill/>
                    </a:lnL>
                    <a:lnR>
                      <a:noFill/>
                    </a:lnR>
                    <a:lnT>
                      <a:noFill/>
                    </a:lnT>
                    <a:lnB>
                      <a:noFill/>
                    </a:lnB>
                    <a:noFill/>
                  </a:tcPr>
                </a:tc>
                <a:tc>
                  <a:txBody>
                    <a:bodyPr/>
                    <a:lstStyle/>
                    <a:p>
                      <a:pPr algn="ctr">
                        <a:buNone/>
                      </a:pPr>
                      <a:r>
                        <a:rPr lang="en-IN" sz="2500"/>
                        <a:t>✔ (if foreign income)</a:t>
                      </a:r>
                    </a:p>
                  </a:txBody>
                  <a:tcPr marL="128614" marR="128614" marT="64307" marB="64307" anchor="ctr">
                    <a:lnL>
                      <a:noFill/>
                    </a:lnL>
                    <a:lnR>
                      <a:noFill/>
                    </a:lnR>
                    <a:lnT>
                      <a:noFill/>
                    </a:lnT>
                    <a:lnB>
                      <a:noFill/>
                    </a:lnB>
                    <a:noFill/>
                  </a:tcPr>
                </a:tc>
                <a:tc>
                  <a:txBody>
                    <a:bodyPr/>
                    <a:lstStyle/>
                    <a:p>
                      <a:pPr algn="ctr">
                        <a:buNone/>
                      </a:pPr>
                      <a:r>
                        <a:rPr lang="en-IN" sz="2500"/>
                        <a:t>✔ (if FTC claimed)</a:t>
                      </a:r>
                    </a:p>
                  </a:txBody>
                  <a:tcPr marL="128614" marR="128614" marT="64307" marB="64307" anchor="ctr">
                    <a:lnL>
                      <a:noFill/>
                    </a:lnL>
                    <a:lnR>
                      <a:noFill/>
                    </a:lnR>
                    <a:lnT>
                      <a:noFill/>
                    </a:lnT>
                    <a:lnB>
                      <a:noFill/>
                    </a:lnB>
                    <a:noFill/>
                  </a:tcPr>
                </a:tc>
                <a:extLst>
                  <a:ext uri="{0D108BD9-81ED-4DB2-BD59-A6C34878D82A}">
                    <a16:rowId xmlns:a16="http://schemas.microsoft.com/office/drawing/2014/main" val="2351134435"/>
                  </a:ext>
                </a:extLst>
              </a:tr>
              <a:tr h="1723423">
                <a:tc>
                  <a:txBody>
                    <a:bodyPr/>
                    <a:lstStyle/>
                    <a:p>
                      <a:pPr>
                        <a:buNone/>
                      </a:pPr>
                      <a:r>
                        <a:rPr lang="en-IN" sz="2500"/>
                        <a:t>RNOR</a:t>
                      </a:r>
                    </a:p>
                  </a:txBody>
                  <a:tcPr marL="128614" marR="128614" marT="64307" marB="64307" anchor="ctr">
                    <a:lnL>
                      <a:noFill/>
                    </a:lnL>
                    <a:lnR>
                      <a:noFill/>
                    </a:lnR>
                    <a:lnT>
                      <a:noFill/>
                    </a:lnT>
                    <a:lnB>
                      <a:noFill/>
                    </a:lnB>
                    <a:noFill/>
                  </a:tcPr>
                </a:tc>
                <a:tc>
                  <a:txBody>
                    <a:bodyPr/>
                    <a:lstStyle/>
                    <a:p>
                      <a:pPr algn="ctr">
                        <a:buNone/>
                      </a:pPr>
                      <a:r>
                        <a:rPr lang="en-IN" sz="2500"/>
                        <a:t>✘</a:t>
                      </a:r>
                    </a:p>
                  </a:txBody>
                  <a:tcPr marL="128614" marR="128614" marT="64307" marB="64307" anchor="ctr">
                    <a:lnL>
                      <a:noFill/>
                    </a:lnL>
                    <a:lnR>
                      <a:noFill/>
                    </a:lnR>
                    <a:lnT>
                      <a:noFill/>
                    </a:lnT>
                    <a:lnB>
                      <a:noFill/>
                    </a:lnB>
                    <a:noFill/>
                  </a:tcPr>
                </a:tc>
                <a:tc>
                  <a:txBody>
                    <a:bodyPr/>
                    <a:lstStyle/>
                    <a:p>
                      <a:pPr algn="ctr">
                        <a:buNone/>
                      </a:pPr>
                      <a:r>
                        <a:rPr lang="en-IN" sz="2500"/>
                        <a:t>✔ (only if foreign income is taxable in India)</a:t>
                      </a:r>
                    </a:p>
                  </a:txBody>
                  <a:tcPr marL="128614" marR="128614" marT="64307" marB="64307" anchor="ctr">
                    <a:lnL>
                      <a:noFill/>
                    </a:lnL>
                    <a:lnR>
                      <a:noFill/>
                    </a:lnR>
                    <a:lnT>
                      <a:noFill/>
                    </a:lnT>
                    <a:lnB>
                      <a:noFill/>
                    </a:lnB>
                    <a:noFill/>
                  </a:tcPr>
                </a:tc>
                <a:tc>
                  <a:txBody>
                    <a:bodyPr/>
                    <a:lstStyle/>
                    <a:p>
                      <a:pPr algn="ctr">
                        <a:buNone/>
                      </a:pPr>
                      <a:r>
                        <a:rPr lang="en-IN" sz="2500"/>
                        <a:t>✔ (if FTC claimed)</a:t>
                      </a:r>
                    </a:p>
                  </a:txBody>
                  <a:tcPr marL="128614" marR="128614" marT="64307" marB="64307" anchor="ctr">
                    <a:lnL>
                      <a:noFill/>
                    </a:lnL>
                    <a:lnR>
                      <a:noFill/>
                    </a:lnR>
                    <a:lnT>
                      <a:noFill/>
                    </a:lnT>
                    <a:lnB>
                      <a:noFill/>
                    </a:lnB>
                    <a:noFill/>
                  </a:tcPr>
                </a:tc>
                <a:extLst>
                  <a:ext uri="{0D108BD9-81ED-4DB2-BD59-A6C34878D82A}">
                    <a16:rowId xmlns:a16="http://schemas.microsoft.com/office/drawing/2014/main" val="3449193155"/>
                  </a:ext>
                </a:extLst>
              </a:tr>
              <a:tr h="565901">
                <a:tc>
                  <a:txBody>
                    <a:bodyPr/>
                    <a:lstStyle/>
                    <a:p>
                      <a:pPr>
                        <a:buNone/>
                      </a:pPr>
                      <a:r>
                        <a:rPr lang="en-IN" sz="2500"/>
                        <a:t>NR</a:t>
                      </a:r>
                    </a:p>
                  </a:txBody>
                  <a:tcPr marL="128614" marR="128614" marT="64307" marB="64307" anchor="ctr">
                    <a:lnL>
                      <a:noFill/>
                    </a:lnL>
                    <a:lnR>
                      <a:noFill/>
                    </a:lnR>
                    <a:lnT>
                      <a:noFill/>
                    </a:lnT>
                    <a:lnB>
                      <a:noFill/>
                    </a:lnB>
                    <a:noFill/>
                  </a:tcPr>
                </a:tc>
                <a:tc>
                  <a:txBody>
                    <a:bodyPr/>
                    <a:lstStyle/>
                    <a:p>
                      <a:pPr algn="ctr">
                        <a:buNone/>
                      </a:pPr>
                      <a:r>
                        <a:rPr lang="en-IN" sz="2500"/>
                        <a:t>✘</a:t>
                      </a:r>
                    </a:p>
                  </a:txBody>
                  <a:tcPr marL="128614" marR="128614" marT="64307" marB="64307" anchor="ctr">
                    <a:lnL>
                      <a:noFill/>
                    </a:lnL>
                    <a:lnR>
                      <a:noFill/>
                    </a:lnR>
                    <a:lnT>
                      <a:noFill/>
                    </a:lnT>
                    <a:lnB>
                      <a:noFill/>
                    </a:lnB>
                    <a:noFill/>
                  </a:tcPr>
                </a:tc>
                <a:tc>
                  <a:txBody>
                    <a:bodyPr/>
                    <a:lstStyle/>
                    <a:p>
                      <a:pPr algn="ctr">
                        <a:buNone/>
                      </a:pPr>
                      <a:r>
                        <a:rPr lang="en-IN" sz="2500" dirty="0"/>
                        <a:t>No</a:t>
                      </a:r>
                    </a:p>
                  </a:txBody>
                  <a:tcPr marL="128614" marR="128614" marT="64307" marB="64307" anchor="ctr">
                    <a:lnL>
                      <a:noFill/>
                    </a:lnL>
                    <a:lnR>
                      <a:noFill/>
                    </a:lnR>
                    <a:lnT>
                      <a:noFill/>
                    </a:lnT>
                    <a:lnB>
                      <a:noFill/>
                    </a:lnB>
                    <a:noFill/>
                  </a:tcPr>
                </a:tc>
                <a:tc>
                  <a:txBody>
                    <a:bodyPr/>
                    <a:lstStyle/>
                    <a:p>
                      <a:pPr algn="ctr">
                        <a:buNone/>
                      </a:pPr>
                      <a:r>
                        <a:rPr lang="en-IN" sz="2500" dirty="0"/>
                        <a:t>No</a:t>
                      </a:r>
                    </a:p>
                  </a:txBody>
                  <a:tcPr marL="128614" marR="128614" marT="64307" marB="64307" anchor="ctr">
                    <a:lnL>
                      <a:noFill/>
                    </a:lnL>
                    <a:lnR>
                      <a:noFill/>
                    </a:lnR>
                    <a:lnT>
                      <a:noFill/>
                    </a:lnT>
                    <a:lnB>
                      <a:noFill/>
                    </a:lnB>
                    <a:noFill/>
                  </a:tcPr>
                </a:tc>
                <a:extLst>
                  <a:ext uri="{0D108BD9-81ED-4DB2-BD59-A6C34878D82A}">
                    <a16:rowId xmlns:a16="http://schemas.microsoft.com/office/drawing/2014/main" val="578827032"/>
                  </a:ext>
                </a:extLst>
              </a:tr>
            </a:tbl>
          </a:graphicData>
        </a:graphic>
      </p:graphicFrame>
    </p:spTree>
    <p:extLst>
      <p:ext uri="{BB962C8B-B14F-4D97-AF65-F5344CB8AC3E}">
        <p14:creationId xmlns:p14="http://schemas.microsoft.com/office/powerpoint/2010/main" val="37977028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1EC7243-AA97-C788-31A7-5C2B19A2CEFB}"/>
              </a:ext>
            </a:extLst>
          </p:cNvPr>
          <p:cNvSpPr>
            <a:spLocks noGrp="1"/>
          </p:cNvSpPr>
          <p:nvPr>
            <p:ph type="title"/>
          </p:nvPr>
        </p:nvSpPr>
        <p:spPr>
          <a:xfrm>
            <a:off x="1371597" y="348865"/>
            <a:ext cx="10044023" cy="877729"/>
          </a:xfrm>
        </p:spPr>
        <p:txBody>
          <a:bodyPr anchor="ctr">
            <a:normAutofit fontScale="90000"/>
          </a:bodyPr>
          <a:lstStyle/>
          <a:p>
            <a:r>
              <a:rPr lang="en-US" sz="4000" dirty="0">
                <a:solidFill>
                  <a:srgbClr val="FFFFFF"/>
                </a:solidFill>
              </a:rPr>
              <a:t>Foreign Assets – Schedule FA requires disclosure of:</a:t>
            </a:r>
            <a:endParaRPr lang="en-IN" sz="4000" dirty="0">
              <a:solidFill>
                <a:srgbClr val="FFFFFF"/>
              </a:solidFill>
            </a:endParaRPr>
          </a:p>
        </p:txBody>
      </p:sp>
      <p:graphicFrame>
        <p:nvGraphicFramePr>
          <p:cNvPr id="5" name="Content Placeholder 2">
            <a:extLst>
              <a:ext uri="{FF2B5EF4-FFF2-40B4-BE49-F238E27FC236}">
                <a16:creationId xmlns:a16="http://schemas.microsoft.com/office/drawing/2014/main" id="{585B46E0-AE45-8A91-5F49-D3AE1B4193F1}"/>
              </a:ext>
            </a:extLst>
          </p:cNvPr>
          <p:cNvGraphicFramePr>
            <a:graphicFrameLocks noGrp="1"/>
          </p:cNvGraphicFramePr>
          <p:nvPr>
            <p:ph idx="1"/>
            <p:extLst>
              <p:ext uri="{D42A27DB-BD31-4B8C-83A1-F6EECF244321}">
                <p14:modId xmlns:p14="http://schemas.microsoft.com/office/powerpoint/2010/main" val="27836987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8172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CA1F2-BE05-E2DC-900C-2C9809FD0DA4}"/>
              </a:ext>
            </a:extLst>
          </p:cNvPr>
          <p:cNvSpPr>
            <a:spLocks noGrp="1"/>
          </p:cNvSpPr>
          <p:nvPr>
            <p:ph type="title"/>
          </p:nvPr>
        </p:nvSpPr>
        <p:spPr>
          <a:xfrm>
            <a:off x="838200" y="800994"/>
            <a:ext cx="3687491" cy="2056896"/>
          </a:xfrm>
        </p:spPr>
        <p:txBody>
          <a:bodyPr anchor="t">
            <a:normAutofit/>
          </a:bodyPr>
          <a:lstStyle/>
          <a:p>
            <a:r>
              <a:rPr lang="en-US" sz="3200"/>
              <a:t>Points to understand</a:t>
            </a:r>
            <a:endParaRPr lang="en-IN" sz="3200"/>
          </a:p>
        </p:txBody>
      </p:sp>
      <p:sp>
        <p:nvSpPr>
          <p:cNvPr id="3" name="Content Placeholder 2">
            <a:extLst>
              <a:ext uri="{FF2B5EF4-FFF2-40B4-BE49-F238E27FC236}">
                <a16:creationId xmlns:a16="http://schemas.microsoft.com/office/drawing/2014/main" id="{9142293A-D432-8012-0BDB-11611A1A3545}"/>
              </a:ext>
            </a:extLst>
          </p:cNvPr>
          <p:cNvSpPr>
            <a:spLocks noGrp="1"/>
          </p:cNvSpPr>
          <p:nvPr>
            <p:ph idx="1"/>
          </p:nvPr>
        </p:nvSpPr>
        <p:spPr>
          <a:xfrm>
            <a:off x="5341546" y="751555"/>
            <a:ext cx="5946040" cy="2106334"/>
          </a:xfrm>
        </p:spPr>
        <p:txBody>
          <a:bodyPr anchor="t">
            <a:normAutofit/>
          </a:bodyPr>
          <a:lstStyle/>
          <a:p>
            <a:r>
              <a:rPr lang="en-IN" sz="2000" b="1"/>
              <a:t>Why are Sections 6(3) &amp; 6(4) drafted differently?</a:t>
            </a:r>
          </a:p>
          <a:p>
            <a:r>
              <a:rPr lang="en-IN" sz="2000" b="1"/>
              <a:t>The Legislature intended to address two different situations</a:t>
            </a:r>
          </a:p>
          <a:p>
            <a:endParaRPr lang="en-IN" sz="2000"/>
          </a:p>
        </p:txBody>
      </p:sp>
      <p:grpSp>
        <p:nvGrpSpPr>
          <p:cNvPr id="12" name="Group 11">
            <a:extLst>
              <a:ext uri="{FF2B5EF4-FFF2-40B4-BE49-F238E27FC236}">
                <a16:creationId xmlns:a16="http://schemas.microsoft.com/office/drawing/2014/main" id="{E4A41B9E-A0C8-F78B-E5B6-A0D02D8810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3" name="Rectangle 12">
              <a:extLst>
                <a:ext uri="{FF2B5EF4-FFF2-40B4-BE49-F238E27FC236}">
                  <a16:creationId xmlns:a16="http://schemas.microsoft.com/office/drawing/2014/main" id="{F27C9029-9BF9-D125-90D6-AB03931B0B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CF84619-412D-A0C9-3DC9-47C3A42B9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7" name="Table 6">
            <a:extLst>
              <a:ext uri="{FF2B5EF4-FFF2-40B4-BE49-F238E27FC236}">
                <a16:creationId xmlns:a16="http://schemas.microsoft.com/office/drawing/2014/main" id="{38DD0B32-7E6B-A063-1569-749C8D899F27}"/>
              </a:ext>
            </a:extLst>
          </p:cNvPr>
          <p:cNvGraphicFramePr>
            <a:graphicFrameLocks noGrp="1"/>
          </p:cNvGraphicFramePr>
          <p:nvPr>
            <p:extLst>
              <p:ext uri="{D42A27DB-BD31-4B8C-83A1-F6EECF244321}">
                <p14:modId xmlns:p14="http://schemas.microsoft.com/office/powerpoint/2010/main" val="595939864"/>
              </p:ext>
            </p:extLst>
          </p:nvPr>
        </p:nvGraphicFramePr>
        <p:xfrm>
          <a:off x="904410" y="3171113"/>
          <a:ext cx="10383177" cy="2952719"/>
        </p:xfrm>
        <a:graphic>
          <a:graphicData uri="http://schemas.openxmlformats.org/drawingml/2006/table">
            <a:tbl>
              <a:tblPr>
                <a:tableStyleId>{ED083AE6-46FA-4A59-8FB0-9F97EB10719F}</a:tableStyleId>
              </a:tblPr>
              <a:tblGrid>
                <a:gridCol w="5177798">
                  <a:extLst>
                    <a:ext uri="{9D8B030D-6E8A-4147-A177-3AD203B41FA5}">
                      <a16:colId xmlns:a16="http://schemas.microsoft.com/office/drawing/2014/main" val="150981215"/>
                    </a:ext>
                  </a:extLst>
                </a:gridCol>
                <a:gridCol w="5205379">
                  <a:extLst>
                    <a:ext uri="{9D8B030D-6E8A-4147-A177-3AD203B41FA5}">
                      <a16:colId xmlns:a16="http://schemas.microsoft.com/office/drawing/2014/main" val="3682633433"/>
                    </a:ext>
                  </a:extLst>
                </a:gridCol>
              </a:tblGrid>
              <a:tr h="421084">
                <a:tc>
                  <a:txBody>
                    <a:bodyPr/>
                    <a:lstStyle/>
                    <a:p>
                      <a:pPr>
                        <a:buNone/>
                      </a:pPr>
                      <a:r>
                        <a:rPr lang="en-IN" sz="1900" b="1" dirty="0"/>
                        <a:t>Section 6(3)</a:t>
                      </a:r>
                      <a:endParaRPr lang="en-IN" sz="1900" dirty="0"/>
                    </a:p>
                  </a:txBody>
                  <a:tcPr marL="116504" marR="116504" marT="48142" marB="48142" anchor="ctr"/>
                </a:tc>
                <a:tc>
                  <a:txBody>
                    <a:bodyPr/>
                    <a:lstStyle/>
                    <a:p>
                      <a:pPr>
                        <a:buNone/>
                      </a:pPr>
                      <a:r>
                        <a:rPr lang="en-IN" sz="1900" b="1"/>
                        <a:t>Section 6(4)</a:t>
                      </a:r>
                      <a:endParaRPr lang="en-IN" sz="1900"/>
                    </a:p>
                  </a:txBody>
                  <a:tcPr marL="116504" marR="116504" marT="48142" marB="48142" anchor="ctr"/>
                </a:tc>
                <a:extLst>
                  <a:ext uri="{0D108BD9-81ED-4DB2-BD59-A6C34878D82A}">
                    <a16:rowId xmlns:a16="http://schemas.microsoft.com/office/drawing/2014/main" val="2898058234"/>
                  </a:ext>
                </a:extLst>
              </a:tr>
              <a:tr h="421084">
                <a:tc>
                  <a:txBody>
                    <a:bodyPr/>
                    <a:lstStyle/>
                    <a:p>
                      <a:pPr>
                        <a:buNone/>
                      </a:pPr>
                      <a:r>
                        <a:rPr lang="en-IN" sz="1900" b="1" dirty="0"/>
                        <a:t>Leaving India</a:t>
                      </a:r>
                      <a:endParaRPr lang="en-IN" sz="1900" dirty="0"/>
                    </a:p>
                  </a:txBody>
                  <a:tcPr marL="116504" marR="116504" marT="48142" marB="48142" anchor="ctr"/>
                </a:tc>
                <a:tc>
                  <a:txBody>
                    <a:bodyPr/>
                    <a:lstStyle/>
                    <a:p>
                      <a:pPr>
                        <a:buNone/>
                      </a:pPr>
                      <a:r>
                        <a:rPr lang="en-IN" sz="1900" b="1"/>
                        <a:t>Coming to India</a:t>
                      </a:r>
                      <a:endParaRPr lang="en-IN" sz="1900"/>
                    </a:p>
                  </a:txBody>
                  <a:tcPr marL="116504" marR="116504" marT="48142" marB="48142" anchor="ctr"/>
                </a:tc>
                <a:extLst>
                  <a:ext uri="{0D108BD9-81ED-4DB2-BD59-A6C34878D82A}">
                    <a16:rowId xmlns:a16="http://schemas.microsoft.com/office/drawing/2014/main" val="2923943689"/>
                  </a:ext>
                </a:extLst>
              </a:tr>
              <a:tr h="703517">
                <a:tc>
                  <a:txBody>
                    <a:bodyPr/>
                    <a:lstStyle/>
                    <a:p>
                      <a:pPr>
                        <a:buNone/>
                      </a:pPr>
                      <a:r>
                        <a:rPr lang="en-IN" sz="1900" dirty="0"/>
                        <a:t>Applies only to an </a:t>
                      </a:r>
                      <a:r>
                        <a:rPr lang="en-IN" sz="1900" b="1" dirty="0"/>
                        <a:t>Indian Citizen</a:t>
                      </a:r>
                      <a:endParaRPr lang="en-IN" sz="1900" dirty="0"/>
                    </a:p>
                  </a:txBody>
                  <a:tcPr marL="116504" marR="116504" marT="48142" marB="48142" anchor="ctr"/>
                </a:tc>
                <a:tc>
                  <a:txBody>
                    <a:bodyPr/>
                    <a:lstStyle/>
                    <a:p>
                      <a:pPr>
                        <a:buNone/>
                      </a:pPr>
                      <a:r>
                        <a:rPr lang="en-IN" sz="1900"/>
                        <a:t>Applies to an </a:t>
                      </a:r>
                      <a:r>
                        <a:rPr lang="en-IN" sz="1900" b="1"/>
                        <a:t>Indian Citizen or Person of Indian Origin (PIO)</a:t>
                      </a:r>
                      <a:endParaRPr lang="en-IN" sz="1900"/>
                    </a:p>
                  </a:txBody>
                  <a:tcPr marL="116504" marR="116504" marT="48142" marB="48142" anchor="ctr"/>
                </a:tc>
                <a:extLst>
                  <a:ext uri="{0D108BD9-81ED-4DB2-BD59-A6C34878D82A}">
                    <a16:rowId xmlns:a16="http://schemas.microsoft.com/office/drawing/2014/main" val="1919146909"/>
                  </a:ext>
                </a:extLst>
              </a:tr>
              <a:tr h="703517">
                <a:tc>
                  <a:txBody>
                    <a:bodyPr/>
                    <a:lstStyle/>
                    <a:p>
                      <a:pPr>
                        <a:buNone/>
                      </a:pPr>
                      <a:r>
                        <a:rPr lang="en-IN" sz="1900" dirty="0"/>
                        <a:t>Leaving India for </a:t>
                      </a:r>
                      <a:r>
                        <a:rPr lang="en-IN" sz="1900" b="1" dirty="0"/>
                        <a:t>employment</a:t>
                      </a:r>
                      <a:r>
                        <a:rPr lang="en-IN" sz="1900" dirty="0"/>
                        <a:t> or as a </a:t>
                      </a:r>
                      <a:r>
                        <a:rPr lang="en-IN" sz="1900" b="1" dirty="0"/>
                        <a:t>crew member</a:t>
                      </a:r>
                      <a:endParaRPr lang="en-IN" sz="1900" dirty="0"/>
                    </a:p>
                  </a:txBody>
                  <a:tcPr marL="116504" marR="116504" marT="48142" marB="48142" anchor="ctr"/>
                </a:tc>
                <a:tc>
                  <a:txBody>
                    <a:bodyPr/>
                    <a:lstStyle/>
                    <a:p>
                      <a:pPr>
                        <a:buNone/>
                      </a:pPr>
                      <a:r>
                        <a:rPr lang="en-IN" sz="1900" dirty="0"/>
                        <a:t>Coming to India </a:t>
                      </a:r>
                      <a:r>
                        <a:rPr lang="en-IN" sz="1900" b="1" dirty="0"/>
                        <a:t>on a visit</a:t>
                      </a:r>
                      <a:endParaRPr lang="en-IN" sz="1900" dirty="0"/>
                    </a:p>
                  </a:txBody>
                  <a:tcPr marL="116504" marR="116504" marT="48142" marB="48142" anchor="ctr"/>
                </a:tc>
                <a:extLst>
                  <a:ext uri="{0D108BD9-81ED-4DB2-BD59-A6C34878D82A}">
                    <a16:rowId xmlns:a16="http://schemas.microsoft.com/office/drawing/2014/main" val="38794611"/>
                  </a:ext>
                </a:extLst>
              </a:tr>
              <a:tr h="703517">
                <a:tc>
                  <a:txBody>
                    <a:bodyPr/>
                    <a:lstStyle/>
                    <a:p>
                      <a:pPr>
                        <a:buNone/>
                      </a:pPr>
                      <a:r>
                        <a:rPr lang="en-IN" sz="1900"/>
                        <a:t>Objective: Protect Indian citizens leaving India for overseas employment</a:t>
                      </a:r>
                    </a:p>
                  </a:txBody>
                  <a:tcPr marL="116504" marR="116504" marT="48142" marB="48142" anchor="ctr"/>
                </a:tc>
                <a:tc>
                  <a:txBody>
                    <a:bodyPr/>
                    <a:lstStyle/>
                    <a:p>
                      <a:pPr>
                        <a:buNone/>
                      </a:pPr>
                      <a:r>
                        <a:rPr lang="en-IN" sz="1900" dirty="0"/>
                        <a:t>Objective: Encourage overseas Indians to visit India without unintended tax consequences</a:t>
                      </a:r>
                    </a:p>
                  </a:txBody>
                  <a:tcPr marL="116504" marR="116504" marT="48142" marB="48142" anchor="ctr"/>
                </a:tc>
                <a:extLst>
                  <a:ext uri="{0D108BD9-81ED-4DB2-BD59-A6C34878D82A}">
                    <a16:rowId xmlns:a16="http://schemas.microsoft.com/office/drawing/2014/main" val="3381394769"/>
                  </a:ext>
                </a:extLst>
              </a:tr>
            </a:tbl>
          </a:graphicData>
        </a:graphic>
      </p:graphicFrame>
    </p:spTree>
    <p:extLst>
      <p:ext uri="{BB962C8B-B14F-4D97-AF65-F5344CB8AC3E}">
        <p14:creationId xmlns:p14="http://schemas.microsoft.com/office/powerpoint/2010/main" val="14041654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9EEF7-DA38-FE4D-2722-5F4A1E2823E4}"/>
              </a:ext>
            </a:extLst>
          </p:cNvPr>
          <p:cNvSpPr>
            <a:spLocks noGrp="1"/>
          </p:cNvSpPr>
          <p:nvPr>
            <p:ph type="title"/>
          </p:nvPr>
        </p:nvSpPr>
        <p:spPr/>
        <p:txBody>
          <a:bodyPr/>
          <a:lstStyle/>
          <a:p>
            <a:r>
              <a:rPr lang="en-IN" dirty="0"/>
              <a:t>Foreign Bank Accounts</a:t>
            </a:r>
          </a:p>
        </p:txBody>
      </p:sp>
      <p:graphicFrame>
        <p:nvGraphicFramePr>
          <p:cNvPr id="5" name="Content Placeholder 2">
            <a:extLst>
              <a:ext uri="{FF2B5EF4-FFF2-40B4-BE49-F238E27FC236}">
                <a16:creationId xmlns:a16="http://schemas.microsoft.com/office/drawing/2014/main" id="{03B84C53-5AF4-212B-B163-621C38C7315A}"/>
              </a:ext>
            </a:extLst>
          </p:cNvPr>
          <p:cNvGraphicFramePr>
            <a:graphicFrameLocks noGrp="1"/>
          </p:cNvGraphicFramePr>
          <p:nvPr>
            <p:ph idx="1"/>
            <p:extLst>
              <p:ext uri="{D42A27DB-BD31-4B8C-83A1-F6EECF244321}">
                <p14:modId xmlns:p14="http://schemas.microsoft.com/office/powerpoint/2010/main" val="28416823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32001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AA1DD3-6D7B-F2EF-566D-24A08E521B0D}"/>
              </a:ext>
            </a:extLst>
          </p:cNvPr>
          <p:cNvSpPr>
            <a:spLocks noGrp="1"/>
          </p:cNvSpPr>
          <p:nvPr>
            <p:ph type="title"/>
          </p:nvPr>
        </p:nvSpPr>
        <p:spPr>
          <a:xfrm>
            <a:off x="1371597" y="348865"/>
            <a:ext cx="10044023" cy="877729"/>
          </a:xfrm>
        </p:spPr>
        <p:txBody>
          <a:bodyPr anchor="ctr">
            <a:normAutofit/>
          </a:bodyPr>
          <a:lstStyle/>
          <a:p>
            <a:r>
              <a:rPr lang="en-IN" sz="4000">
                <a:solidFill>
                  <a:srgbClr val="FFFFFF"/>
                </a:solidFill>
              </a:rPr>
              <a:t>Foreign Immovable Property</a:t>
            </a:r>
          </a:p>
        </p:txBody>
      </p:sp>
      <p:graphicFrame>
        <p:nvGraphicFramePr>
          <p:cNvPr id="5" name="Content Placeholder 2">
            <a:extLst>
              <a:ext uri="{FF2B5EF4-FFF2-40B4-BE49-F238E27FC236}">
                <a16:creationId xmlns:a16="http://schemas.microsoft.com/office/drawing/2014/main" id="{C1AF7791-AED9-EDF2-3954-7EF07E013916}"/>
              </a:ext>
            </a:extLst>
          </p:cNvPr>
          <p:cNvGraphicFramePr>
            <a:graphicFrameLocks noGrp="1"/>
          </p:cNvGraphicFramePr>
          <p:nvPr>
            <p:ph idx="1"/>
            <p:extLst>
              <p:ext uri="{D42A27DB-BD31-4B8C-83A1-F6EECF244321}">
                <p14:modId xmlns:p14="http://schemas.microsoft.com/office/powerpoint/2010/main" val="52406277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87884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1B900D-94CF-F377-FE50-E44528273684}"/>
              </a:ext>
            </a:extLst>
          </p:cNvPr>
          <p:cNvSpPr>
            <a:spLocks noGrp="1"/>
          </p:cNvSpPr>
          <p:nvPr>
            <p:ph type="title"/>
          </p:nvPr>
        </p:nvSpPr>
        <p:spPr>
          <a:xfrm>
            <a:off x="1371599" y="294538"/>
            <a:ext cx="9895951" cy="1033669"/>
          </a:xfrm>
        </p:spPr>
        <p:txBody>
          <a:bodyPr>
            <a:normAutofit/>
          </a:bodyPr>
          <a:lstStyle/>
          <a:p>
            <a:r>
              <a:rPr lang="en-IN" sz="4000" dirty="0">
                <a:solidFill>
                  <a:schemeClr val="bg1"/>
                </a:solidFill>
              </a:rPr>
              <a:t>Trusts &amp; Signing Authority</a:t>
            </a:r>
          </a:p>
        </p:txBody>
      </p:sp>
      <p:sp>
        <p:nvSpPr>
          <p:cNvPr id="3" name="Content Placeholder 2">
            <a:extLst>
              <a:ext uri="{FF2B5EF4-FFF2-40B4-BE49-F238E27FC236}">
                <a16:creationId xmlns:a16="http://schemas.microsoft.com/office/drawing/2014/main" id="{C8E4EC4B-010A-EC05-9493-9FB9ECC094D3}"/>
              </a:ext>
            </a:extLst>
          </p:cNvPr>
          <p:cNvSpPr>
            <a:spLocks noGrp="1"/>
          </p:cNvSpPr>
          <p:nvPr>
            <p:ph idx="1"/>
          </p:nvPr>
        </p:nvSpPr>
        <p:spPr>
          <a:xfrm>
            <a:off x="1371599" y="2318197"/>
            <a:ext cx="9724031" cy="3683358"/>
          </a:xfrm>
        </p:spPr>
        <p:txBody>
          <a:bodyPr anchor="ctr">
            <a:normAutofit/>
          </a:bodyPr>
          <a:lstStyle/>
          <a:p>
            <a:r>
              <a:rPr lang="en-IN" sz="2000" dirty="0"/>
              <a:t>Schedule FA also covers</a:t>
            </a:r>
          </a:p>
          <a:p>
            <a:pPr marL="0" indent="0">
              <a:buNone/>
            </a:pPr>
            <a:r>
              <a:rPr lang="en-IN" sz="2000" dirty="0"/>
              <a:t>✔ Beneficiary of Foreign Trust</a:t>
            </a:r>
          </a:p>
          <a:p>
            <a:pPr marL="0" indent="0">
              <a:buNone/>
            </a:pPr>
            <a:r>
              <a:rPr lang="en-IN" sz="2000" dirty="0"/>
              <a:t>✔ Settlor</a:t>
            </a:r>
          </a:p>
          <a:p>
            <a:pPr marL="0" indent="0">
              <a:buNone/>
            </a:pPr>
            <a:r>
              <a:rPr lang="en-IN" sz="2000" dirty="0"/>
              <a:t>✔ Trustee</a:t>
            </a:r>
          </a:p>
          <a:p>
            <a:pPr marL="0" indent="0">
              <a:buNone/>
            </a:pPr>
            <a:r>
              <a:rPr lang="en-IN" sz="2000" dirty="0"/>
              <a:t>✔ Signing Authority</a:t>
            </a:r>
          </a:p>
          <a:p>
            <a:r>
              <a:rPr lang="en-IN" sz="2000" dirty="0"/>
              <a:t>Even if no beneficial ownership exists,</a:t>
            </a:r>
          </a:p>
          <a:p>
            <a:r>
              <a:rPr lang="en-IN" sz="2000" dirty="0"/>
              <a:t>mere signing authority may require disclosure.</a:t>
            </a:r>
          </a:p>
          <a:p>
            <a:endParaRPr lang="en-IN" sz="2000" dirty="0"/>
          </a:p>
        </p:txBody>
      </p:sp>
    </p:spTree>
    <p:extLst>
      <p:ext uri="{BB962C8B-B14F-4D97-AF65-F5344CB8AC3E}">
        <p14:creationId xmlns:p14="http://schemas.microsoft.com/office/powerpoint/2010/main" val="7837575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00EC8B-9C3D-B3AB-8FEB-45E538C8842B}"/>
              </a:ext>
            </a:extLst>
          </p:cNvPr>
          <p:cNvSpPr>
            <a:spLocks noGrp="1"/>
          </p:cNvSpPr>
          <p:nvPr>
            <p:ph type="title"/>
          </p:nvPr>
        </p:nvSpPr>
        <p:spPr>
          <a:xfrm>
            <a:off x="1371599" y="294538"/>
            <a:ext cx="9895951" cy="1033669"/>
          </a:xfrm>
        </p:spPr>
        <p:txBody>
          <a:bodyPr>
            <a:normAutofit/>
          </a:bodyPr>
          <a:lstStyle/>
          <a:p>
            <a:r>
              <a:rPr lang="en-IN" sz="4000" dirty="0">
                <a:solidFill>
                  <a:schemeClr val="bg1"/>
                </a:solidFill>
              </a:rPr>
              <a:t>Common Reporting Mistakes</a:t>
            </a:r>
          </a:p>
        </p:txBody>
      </p:sp>
      <p:sp>
        <p:nvSpPr>
          <p:cNvPr id="3" name="Content Placeholder 2">
            <a:extLst>
              <a:ext uri="{FF2B5EF4-FFF2-40B4-BE49-F238E27FC236}">
                <a16:creationId xmlns:a16="http://schemas.microsoft.com/office/drawing/2014/main" id="{400022C6-A033-C2BB-F917-84FFB8A00CF1}"/>
              </a:ext>
            </a:extLst>
          </p:cNvPr>
          <p:cNvSpPr>
            <a:spLocks noGrp="1"/>
          </p:cNvSpPr>
          <p:nvPr>
            <p:ph idx="1"/>
          </p:nvPr>
        </p:nvSpPr>
        <p:spPr>
          <a:xfrm>
            <a:off x="1371599" y="1622744"/>
            <a:ext cx="10143068" cy="5235255"/>
          </a:xfrm>
        </p:spPr>
        <p:txBody>
          <a:bodyPr anchor="ctr">
            <a:normAutofit/>
          </a:bodyPr>
          <a:lstStyle/>
          <a:p>
            <a:pPr marL="0" indent="0">
              <a:buNone/>
            </a:pPr>
            <a:r>
              <a:rPr lang="en-IN" sz="2000" dirty="0"/>
              <a:t>❌ Foreign bank account not disclosed</a:t>
            </a:r>
          </a:p>
          <a:p>
            <a:pPr marL="0" indent="0">
              <a:buNone/>
            </a:pPr>
            <a:r>
              <a:rPr lang="en-IN" sz="2000" dirty="0"/>
              <a:t>❌ ESOPs omitted</a:t>
            </a:r>
          </a:p>
          <a:p>
            <a:pPr marL="0" indent="0">
              <a:buNone/>
            </a:pPr>
            <a:r>
              <a:rPr lang="en-IN" sz="2000" dirty="0"/>
              <a:t>❌ Foreign brokerage account ignored</a:t>
            </a:r>
          </a:p>
          <a:p>
            <a:pPr marL="0" indent="0">
              <a:buNone/>
            </a:pPr>
            <a:r>
              <a:rPr lang="en-IN" sz="2000" dirty="0"/>
              <a:t>❌ </a:t>
            </a:r>
            <a:r>
              <a:rPr lang="en-IN" sz="2000" b="1" dirty="0">
                <a:solidFill>
                  <a:schemeClr val="accent1"/>
                </a:solidFill>
              </a:rPr>
              <a:t>Joint </a:t>
            </a:r>
            <a:r>
              <a:rPr lang="en-IN" sz="2000" dirty="0"/>
              <a:t>foreign account not reported</a:t>
            </a:r>
          </a:p>
          <a:p>
            <a:pPr marL="0" indent="0">
              <a:buNone/>
            </a:pPr>
            <a:r>
              <a:rPr lang="en-IN" sz="2000" dirty="0"/>
              <a:t>❌ Signing authority ignored</a:t>
            </a:r>
          </a:p>
          <a:p>
            <a:pPr marL="0" indent="0">
              <a:buNone/>
            </a:pPr>
            <a:r>
              <a:rPr lang="en-IN" sz="2000" dirty="0"/>
              <a:t>❌ Foreign pension omitted</a:t>
            </a:r>
          </a:p>
          <a:p>
            <a:pPr marL="0" indent="0">
              <a:buNone/>
            </a:pPr>
            <a:r>
              <a:rPr lang="en-IN" sz="2000" dirty="0"/>
              <a:t>❌ Foreign rental income omitted</a:t>
            </a:r>
          </a:p>
          <a:p>
            <a:pPr marL="0" indent="0">
              <a:buNone/>
            </a:pPr>
            <a:r>
              <a:rPr lang="en-IN" sz="2000" dirty="0"/>
              <a:t>❌ Schedule TR claimed without Form 67 (where applicable)</a:t>
            </a:r>
          </a:p>
          <a:p>
            <a:pPr marL="0" indent="0">
              <a:buNone/>
            </a:pPr>
            <a:r>
              <a:rPr lang="en-IN" sz="2000" dirty="0"/>
              <a:t>❌Not reconciled with form </a:t>
            </a:r>
            <a:r>
              <a:rPr lang="en-IN" sz="2000" dirty="0">
                <a:solidFill>
                  <a:schemeClr val="accent1"/>
                </a:solidFill>
              </a:rPr>
              <a:t>AIS</a:t>
            </a:r>
          </a:p>
          <a:p>
            <a:pPr marL="0" indent="0">
              <a:buNone/>
            </a:pPr>
            <a:r>
              <a:rPr lang="en-IN" sz="2000" dirty="0"/>
              <a:t>❌</a:t>
            </a:r>
            <a:r>
              <a:rPr lang="en-IN" sz="2000" dirty="0">
                <a:solidFill>
                  <a:schemeClr val="accent1"/>
                </a:solidFill>
              </a:rPr>
              <a:t>Checklist not prepared and confirmation not taken from the client</a:t>
            </a:r>
          </a:p>
          <a:p>
            <a:pPr marL="0" indent="0">
              <a:buNone/>
            </a:pPr>
            <a:endParaRPr lang="en-IN" sz="2000" dirty="0">
              <a:solidFill>
                <a:schemeClr val="accent1"/>
              </a:solidFill>
            </a:endParaRPr>
          </a:p>
          <a:p>
            <a:endParaRPr lang="en-IN" sz="2000" dirty="0"/>
          </a:p>
        </p:txBody>
      </p:sp>
    </p:spTree>
    <p:extLst>
      <p:ext uri="{BB962C8B-B14F-4D97-AF65-F5344CB8AC3E}">
        <p14:creationId xmlns:p14="http://schemas.microsoft.com/office/powerpoint/2010/main" val="16067211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79F452-8F45-7A1E-F7C8-32390E8C9E45}"/>
              </a:ext>
            </a:extLst>
          </p:cNvPr>
          <p:cNvSpPr>
            <a:spLocks noGrp="1"/>
          </p:cNvSpPr>
          <p:nvPr>
            <p:ph type="title"/>
          </p:nvPr>
        </p:nvSpPr>
        <p:spPr>
          <a:xfrm>
            <a:off x="1371599" y="294538"/>
            <a:ext cx="9895951" cy="1033669"/>
          </a:xfrm>
        </p:spPr>
        <p:txBody>
          <a:bodyPr>
            <a:normAutofit/>
          </a:bodyPr>
          <a:lstStyle/>
          <a:p>
            <a:r>
              <a:rPr lang="en-IN" sz="4000" dirty="0">
                <a:solidFill>
                  <a:srgbClr val="FFFFFF"/>
                </a:solidFill>
              </a:rPr>
              <a:t>Foreign Source Income Schedule FSI</a:t>
            </a:r>
          </a:p>
        </p:txBody>
      </p:sp>
      <p:sp>
        <p:nvSpPr>
          <p:cNvPr id="3" name="Content Placeholder 2">
            <a:extLst>
              <a:ext uri="{FF2B5EF4-FFF2-40B4-BE49-F238E27FC236}">
                <a16:creationId xmlns:a16="http://schemas.microsoft.com/office/drawing/2014/main" id="{593CAC08-D7F6-A294-5ACA-2F3E18CE2B0D}"/>
              </a:ext>
            </a:extLst>
          </p:cNvPr>
          <p:cNvSpPr>
            <a:spLocks noGrp="1"/>
          </p:cNvSpPr>
          <p:nvPr>
            <p:ph idx="1"/>
          </p:nvPr>
        </p:nvSpPr>
        <p:spPr>
          <a:xfrm>
            <a:off x="609600" y="1622744"/>
            <a:ext cx="10486031" cy="4940717"/>
          </a:xfrm>
        </p:spPr>
        <p:txBody>
          <a:bodyPr anchor="ctr">
            <a:normAutofit/>
          </a:bodyPr>
          <a:lstStyle/>
          <a:p>
            <a:pPr marL="0" indent="0">
              <a:buNone/>
            </a:pPr>
            <a:r>
              <a:rPr lang="en-IN" sz="2000" dirty="0"/>
              <a:t>Only Applicable to resident</a:t>
            </a:r>
          </a:p>
          <a:p>
            <a:pPr marL="0" indent="0">
              <a:buNone/>
            </a:pPr>
            <a:r>
              <a:rPr lang="en-IN" sz="2000" dirty="0"/>
              <a:t>To report income earned outside India, Examples:</a:t>
            </a:r>
          </a:p>
          <a:p>
            <a:pPr marL="0" indent="0">
              <a:buNone/>
            </a:pPr>
            <a:r>
              <a:rPr lang="en-IN" sz="2000" dirty="0"/>
              <a:t>✔ Foreign Salary</a:t>
            </a:r>
          </a:p>
          <a:p>
            <a:pPr marL="0" indent="0">
              <a:buNone/>
            </a:pPr>
            <a:r>
              <a:rPr lang="en-IN" sz="2000" dirty="0"/>
              <a:t>✔ Foreign Dividend</a:t>
            </a:r>
          </a:p>
          <a:p>
            <a:pPr marL="0" indent="0">
              <a:buNone/>
            </a:pPr>
            <a:r>
              <a:rPr lang="en-IN" sz="2000" dirty="0"/>
              <a:t>✔ Foreign Interest</a:t>
            </a:r>
          </a:p>
          <a:p>
            <a:pPr marL="0" indent="0">
              <a:buNone/>
            </a:pPr>
            <a:r>
              <a:rPr lang="en-IN" sz="2000" dirty="0"/>
              <a:t>✔ Foreign Rental Income</a:t>
            </a:r>
          </a:p>
          <a:p>
            <a:pPr marL="0" indent="0">
              <a:buNone/>
            </a:pPr>
            <a:r>
              <a:rPr lang="en-IN" sz="2000" dirty="0"/>
              <a:t>✔ Foreign Capital Gains</a:t>
            </a:r>
          </a:p>
          <a:p>
            <a:pPr marL="0" indent="0">
              <a:buNone/>
            </a:pPr>
            <a:r>
              <a:rPr lang="en-IN" sz="2000" dirty="0"/>
              <a:t>✔ Foreign Business Income</a:t>
            </a:r>
          </a:p>
          <a:p>
            <a:pPr marL="0" indent="0">
              <a:buNone/>
            </a:pPr>
            <a:r>
              <a:rPr lang="en-IN" sz="2000" dirty="0"/>
              <a:t>Schedule FSI is linked with Schedule TR.</a:t>
            </a:r>
          </a:p>
          <a:p>
            <a:pPr marL="0" indent="0">
              <a:buNone/>
            </a:pPr>
            <a:endParaRPr lang="en-IN" sz="2000" dirty="0"/>
          </a:p>
          <a:p>
            <a:endParaRPr lang="en-IN" sz="2000" dirty="0"/>
          </a:p>
        </p:txBody>
      </p:sp>
    </p:spTree>
    <p:extLst>
      <p:ext uri="{BB962C8B-B14F-4D97-AF65-F5344CB8AC3E}">
        <p14:creationId xmlns:p14="http://schemas.microsoft.com/office/powerpoint/2010/main" val="26002387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131D3B-6C24-5C8C-B214-A07096F8BB75}"/>
              </a:ext>
            </a:extLst>
          </p:cNvPr>
          <p:cNvSpPr>
            <a:spLocks noGrp="1"/>
          </p:cNvSpPr>
          <p:nvPr>
            <p:ph type="title"/>
          </p:nvPr>
        </p:nvSpPr>
        <p:spPr>
          <a:xfrm>
            <a:off x="1371599" y="294538"/>
            <a:ext cx="9895951" cy="1033669"/>
          </a:xfrm>
        </p:spPr>
        <p:txBody>
          <a:bodyPr>
            <a:normAutofit/>
          </a:bodyPr>
          <a:lstStyle/>
          <a:p>
            <a:r>
              <a:rPr lang="en-IN" sz="4000" dirty="0">
                <a:solidFill>
                  <a:srgbClr val="FFFFFF"/>
                </a:solidFill>
              </a:rPr>
              <a:t>Foreign Source Income Schedule FSI</a:t>
            </a:r>
          </a:p>
        </p:txBody>
      </p:sp>
      <p:sp>
        <p:nvSpPr>
          <p:cNvPr id="3" name="Content Placeholder 2">
            <a:extLst>
              <a:ext uri="{FF2B5EF4-FFF2-40B4-BE49-F238E27FC236}">
                <a16:creationId xmlns:a16="http://schemas.microsoft.com/office/drawing/2014/main" id="{D394D07B-9998-77EB-00BC-752BAEBDA52F}"/>
              </a:ext>
            </a:extLst>
          </p:cNvPr>
          <p:cNvSpPr>
            <a:spLocks noGrp="1"/>
          </p:cNvSpPr>
          <p:nvPr>
            <p:ph idx="1"/>
          </p:nvPr>
        </p:nvSpPr>
        <p:spPr>
          <a:xfrm>
            <a:off x="1371599" y="2318197"/>
            <a:ext cx="9724031" cy="3683358"/>
          </a:xfrm>
        </p:spPr>
        <p:txBody>
          <a:bodyPr anchor="ctr">
            <a:normAutofit/>
          </a:bodyPr>
          <a:lstStyle/>
          <a:p>
            <a:pPr marL="0" indent="0">
              <a:buNone/>
            </a:pPr>
            <a:r>
              <a:rPr lang="en-US" sz="2000" dirty="0"/>
              <a:t>Have to report the following:</a:t>
            </a:r>
          </a:p>
          <a:p>
            <a:pPr>
              <a:buFont typeface="Wingdings" panose="05000000000000000000" pitchFamily="2" charset="2"/>
              <a:buChar char="ü"/>
            </a:pPr>
            <a:r>
              <a:rPr lang="en-US" sz="2000" dirty="0"/>
              <a:t>Amount of Income</a:t>
            </a:r>
          </a:p>
          <a:p>
            <a:pPr>
              <a:buFont typeface="Wingdings" panose="05000000000000000000" pitchFamily="2" charset="2"/>
              <a:buChar char="ü"/>
            </a:pPr>
            <a:r>
              <a:rPr lang="en-US" sz="2000" dirty="0"/>
              <a:t>Tax paid outside </a:t>
            </a:r>
            <a:r>
              <a:rPr lang="en-US" sz="2000" dirty="0" err="1"/>
              <a:t>india</a:t>
            </a:r>
            <a:endParaRPr lang="en-US" sz="2000" dirty="0"/>
          </a:p>
          <a:p>
            <a:pPr>
              <a:buFont typeface="Wingdings" panose="05000000000000000000" pitchFamily="2" charset="2"/>
              <a:buChar char="ü"/>
            </a:pPr>
            <a:r>
              <a:rPr lang="en-US" sz="2000" dirty="0"/>
              <a:t>Tax payable on such income under normal provisions in India</a:t>
            </a:r>
          </a:p>
          <a:p>
            <a:pPr>
              <a:buFont typeface="Wingdings" panose="05000000000000000000" pitchFamily="2" charset="2"/>
              <a:buChar char="ü"/>
            </a:pPr>
            <a:r>
              <a:rPr lang="en-US" sz="2000" dirty="0"/>
              <a:t>Tax Relief available in India</a:t>
            </a:r>
          </a:p>
          <a:p>
            <a:pPr>
              <a:buFont typeface="Wingdings" panose="05000000000000000000" pitchFamily="2" charset="2"/>
              <a:buChar char="ü"/>
            </a:pPr>
            <a:r>
              <a:rPr lang="en-US" sz="2000" dirty="0"/>
              <a:t>Relevant article of DTAA</a:t>
            </a:r>
          </a:p>
          <a:p>
            <a:pPr>
              <a:buFont typeface="Wingdings" panose="05000000000000000000" pitchFamily="2" charset="2"/>
              <a:buChar char="ü"/>
            </a:pPr>
            <a:endParaRPr lang="en-IN" sz="2000" dirty="0"/>
          </a:p>
        </p:txBody>
      </p:sp>
    </p:spTree>
    <p:extLst>
      <p:ext uri="{BB962C8B-B14F-4D97-AF65-F5344CB8AC3E}">
        <p14:creationId xmlns:p14="http://schemas.microsoft.com/office/powerpoint/2010/main" val="27777015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5E0601-E6B0-4E04-B229-3B8784AC6192}"/>
              </a:ext>
            </a:extLst>
          </p:cNvPr>
          <p:cNvSpPr>
            <a:spLocks noGrp="1"/>
          </p:cNvSpPr>
          <p:nvPr>
            <p:ph type="title"/>
          </p:nvPr>
        </p:nvSpPr>
        <p:spPr>
          <a:xfrm>
            <a:off x="841248" y="548640"/>
            <a:ext cx="3600860" cy="5431536"/>
          </a:xfrm>
        </p:spPr>
        <p:txBody>
          <a:bodyPr>
            <a:normAutofit/>
          </a:bodyPr>
          <a:lstStyle/>
          <a:p>
            <a:r>
              <a:rPr lang="en-US" sz="5400" dirty="0"/>
              <a:t>Schedule TR</a:t>
            </a:r>
            <a:endParaRPr lang="en-IN" sz="5400" dirty="0"/>
          </a:p>
        </p:txBody>
      </p:sp>
      <p:sp>
        <p:nvSpPr>
          <p:cNvPr id="15"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57F429A-C40B-9002-1A81-BBEDA7866FE5}"/>
              </a:ext>
            </a:extLst>
          </p:cNvPr>
          <p:cNvSpPr>
            <a:spLocks noGrp="1"/>
          </p:cNvSpPr>
          <p:nvPr>
            <p:ph idx="1"/>
          </p:nvPr>
        </p:nvSpPr>
        <p:spPr>
          <a:xfrm>
            <a:off x="5126418" y="552091"/>
            <a:ext cx="6224335" cy="5431536"/>
          </a:xfrm>
        </p:spPr>
        <p:txBody>
          <a:bodyPr anchor="ctr">
            <a:normAutofit lnSpcReduction="10000"/>
          </a:bodyPr>
          <a:lstStyle/>
          <a:p>
            <a:pPr marL="0" indent="0">
              <a:buNone/>
            </a:pPr>
            <a:r>
              <a:rPr lang="en-IN" sz="2000" b="1" dirty="0"/>
              <a:t>Only applicable to resident.</a:t>
            </a:r>
          </a:p>
          <a:p>
            <a:pPr marL="0" indent="0">
              <a:buNone/>
            </a:pPr>
            <a:r>
              <a:rPr lang="en-IN" sz="2000" b="1" dirty="0"/>
              <a:t>Foreign Tax Relief:</a:t>
            </a:r>
          </a:p>
          <a:p>
            <a:pPr marL="0" indent="0">
              <a:buNone/>
            </a:pPr>
            <a:r>
              <a:rPr lang="en-IN" sz="2000" dirty="0"/>
              <a:t>Purpose</a:t>
            </a:r>
          </a:p>
          <a:p>
            <a:pPr marL="0" indent="0">
              <a:buNone/>
            </a:pPr>
            <a:r>
              <a:rPr lang="en-IN" sz="2000" dirty="0"/>
              <a:t>Claim relief for foreign taxes paid.</a:t>
            </a:r>
          </a:p>
          <a:p>
            <a:pPr marL="0" indent="0">
              <a:buNone/>
            </a:pPr>
            <a:r>
              <a:rPr lang="en-IN" sz="2000" dirty="0"/>
              <a:t>Available under</a:t>
            </a:r>
          </a:p>
          <a:p>
            <a:pPr marL="0" indent="0">
              <a:buNone/>
            </a:pPr>
            <a:r>
              <a:rPr lang="en-IN" sz="2000" dirty="0"/>
              <a:t>✔ Section 90 earlier section 159 now</a:t>
            </a:r>
          </a:p>
          <a:p>
            <a:pPr marL="0" indent="0">
              <a:buNone/>
            </a:pPr>
            <a:r>
              <a:rPr lang="en-IN" sz="2000" dirty="0"/>
              <a:t>✔ Section 90A earlier section 159 now</a:t>
            </a:r>
          </a:p>
          <a:p>
            <a:pPr marL="0" indent="0">
              <a:buNone/>
            </a:pPr>
            <a:r>
              <a:rPr lang="en-IN" sz="2000" dirty="0"/>
              <a:t>✔ Section 91 earlier section 160 now</a:t>
            </a:r>
          </a:p>
          <a:p>
            <a:pPr marL="0" indent="0">
              <a:buNone/>
            </a:pPr>
            <a:r>
              <a:rPr lang="en-IN" sz="2000" dirty="0"/>
              <a:t>Information required</a:t>
            </a:r>
          </a:p>
          <a:p>
            <a:pPr marL="0" indent="0">
              <a:buNone/>
            </a:pPr>
            <a:r>
              <a:rPr lang="en-IN" sz="2000" dirty="0"/>
              <a:t>✔ Country</a:t>
            </a:r>
          </a:p>
          <a:p>
            <a:pPr marL="0" indent="0">
              <a:buNone/>
            </a:pPr>
            <a:r>
              <a:rPr lang="en-IN" sz="2000" dirty="0"/>
              <a:t>✔ Nature of Income</a:t>
            </a:r>
          </a:p>
          <a:p>
            <a:pPr marL="0" indent="0">
              <a:buNone/>
            </a:pPr>
            <a:r>
              <a:rPr lang="en-IN" sz="2000" dirty="0"/>
              <a:t>✔ Foreign Tax Paid</a:t>
            </a:r>
          </a:p>
          <a:p>
            <a:pPr marL="0" indent="0">
              <a:buNone/>
            </a:pPr>
            <a:r>
              <a:rPr lang="en-IN" sz="2000" dirty="0"/>
              <a:t>✔ DTAA Article</a:t>
            </a:r>
          </a:p>
          <a:p>
            <a:pPr marL="0" indent="0">
              <a:buNone/>
            </a:pPr>
            <a:r>
              <a:rPr lang="en-IN" sz="2000" dirty="0"/>
              <a:t>✔ Relief Claimed</a:t>
            </a:r>
          </a:p>
          <a:p>
            <a:endParaRPr lang="en-IN" sz="2000" dirty="0"/>
          </a:p>
        </p:txBody>
      </p:sp>
    </p:spTree>
    <p:extLst>
      <p:ext uri="{BB962C8B-B14F-4D97-AF65-F5344CB8AC3E}">
        <p14:creationId xmlns:p14="http://schemas.microsoft.com/office/powerpoint/2010/main" val="23696696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B1B60D-6559-D016-6269-83F3937E01B1}"/>
              </a:ext>
            </a:extLst>
          </p:cNvPr>
          <p:cNvSpPr>
            <a:spLocks noGrp="1"/>
          </p:cNvSpPr>
          <p:nvPr>
            <p:ph type="title"/>
          </p:nvPr>
        </p:nvSpPr>
        <p:spPr>
          <a:xfrm>
            <a:off x="466722" y="586855"/>
            <a:ext cx="3201366" cy="3387497"/>
          </a:xfrm>
        </p:spPr>
        <p:txBody>
          <a:bodyPr anchor="b">
            <a:normAutofit/>
          </a:bodyPr>
          <a:lstStyle/>
          <a:p>
            <a:pPr algn="r"/>
            <a:r>
              <a:rPr lang="en-IN" sz="4000" dirty="0">
                <a:solidFill>
                  <a:srgbClr val="FFFFFF"/>
                </a:solidFill>
              </a:rPr>
              <a:t>Common Reporting Mistakes</a:t>
            </a:r>
          </a:p>
        </p:txBody>
      </p:sp>
      <p:sp>
        <p:nvSpPr>
          <p:cNvPr id="3" name="Content Placeholder 2">
            <a:extLst>
              <a:ext uri="{FF2B5EF4-FFF2-40B4-BE49-F238E27FC236}">
                <a16:creationId xmlns:a16="http://schemas.microsoft.com/office/drawing/2014/main" id="{163AB6E4-D819-DC0E-111E-DE740BDD44A5}"/>
              </a:ext>
            </a:extLst>
          </p:cNvPr>
          <p:cNvSpPr>
            <a:spLocks noGrp="1"/>
          </p:cNvSpPr>
          <p:nvPr>
            <p:ph idx="1"/>
          </p:nvPr>
        </p:nvSpPr>
        <p:spPr>
          <a:xfrm>
            <a:off x="4504549" y="321734"/>
            <a:ext cx="6861058" cy="5873794"/>
          </a:xfrm>
        </p:spPr>
        <p:txBody>
          <a:bodyPr anchor="ctr">
            <a:normAutofit/>
          </a:bodyPr>
          <a:lstStyle/>
          <a:p>
            <a:pPr marL="0" indent="0">
              <a:buNone/>
            </a:pPr>
            <a:r>
              <a:rPr lang="en-IN" sz="1900" dirty="0"/>
              <a:t>Unlike the Income-tax Return, </a:t>
            </a:r>
            <a:r>
              <a:rPr lang="en-IN" sz="1900" b="1" dirty="0"/>
              <a:t>Schedule FA is not based on the Financial Year </a:t>
            </a:r>
            <a:r>
              <a:rPr lang="en-IN" sz="1900" b="1" dirty="0">
                <a:solidFill>
                  <a:schemeClr val="accent1"/>
                </a:solidFill>
              </a:rPr>
              <a:t>but </a:t>
            </a:r>
            <a:r>
              <a:rPr lang="en-IN" sz="1900" b="1" dirty="0" err="1">
                <a:solidFill>
                  <a:schemeClr val="accent1"/>
                </a:solidFill>
              </a:rPr>
              <a:t>calender</a:t>
            </a:r>
            <a:r>
              <a:rPr lang="en-IN" sz="1900" b="1" dirty="0">
                <a:solidFill>
                  <a:schemeClr val="accent1"/>
                </a:solidFill>
              </a:rPr>
              <a:t> year </a:t>
            </a:r>
            <a:r>
              <a:rPr lang="en-IN" sz="1900" b="1" dirty="0"/>
              <a:t>which ends in December</a:t>
            </a:r>
          </a:p>
          <a:p>
            <a:pPr marL="0" indent="0">
              <a:buNone/>
            </a:pPr>
            <a:endParaRPr lang="en-IN" sz="1900" dirty="0"/>
          </a:p>
          <a:p>
            <a:pPr marL="0" indent="0">
              <a:buNone/>
            </a:pPr>
            <a:r>
              <a:rPr lang="en-IN" sz="1900" dirty="0"/>
              <a:t>However disclosures are required for assets held at any during the calendar year.</a:t>
            </a:r>
          </a:p>
          <a:p>
            <a:endParaRPr lang="en-IN" sz="1900" b="1" dirty="0"/>
          </a:p>
          <a:p>
            <a:pPr marL="0" indent="0">
              <a:buNone/>
            </a:pPr>
            <a:r>
              <a:rPr lang="en-IN" sz="1900" b="1" dirty="0"/>
              <a:t>Why a Calendar Year?</a:t>
            </a:r>
          </a:p>
          <a:p>
            <a:pPr marL="0" indent="0">
              <a:buNone/>
            </a:pPr>
            <a:r>
              <a:rPr lang="en-IN" sz="1900" u="sng" dirty="0"/>
              <a:t>The reporting period is aligned with</a:t>
            </a:r>
            <a:r>
              <a:rPr lang="en-IN" sz="1900" dirty="0"/>
              <a:t>:</a:t>
            </a:r>
          </a:p>
          <a:p>
            <a:pPr marL="0" lvl="0" indent="0">
              <a:buNone/>
            </a:pPr>
            <a:r>
              <a:rPr lang="en-IN" sz="1900" dirty="0"/>
              <a:t>OECD Common Reporting Standard (CRS) </a:t>
            </a:r>
          </a:p>
          <a:p>
            <a:pPr marL="0" lvl="0" indent="0">
              <a:buNone/>
            </a:pPr>
            <a:r>
              <a:rPr lang="en-IN" sz="1900" dirty="0"/>
              <a:t>FATCA information exchange </a:t>
            </a:r>
          </a:p>
          <a:p>
            <a:pPr marL="0" lvl="0" indent="0">
              <a:buNone/>
            </a:pPr>
            <a:r>
              <a:rPr lang="en-IN" sz="1900" dirty="0"/>
              <a:t>International exchange of financial account information </a:t>
            </a:r>
          </a:p>
          <a:p>
            <a:pPr marL="0" indent="0">
              <a:buNone/>
            </a:pPr>
            <a:r>
              <a:rPr lang="en-IN" sz="1900" dirty="0"/>
              <a:t>This enables India to reconcile information received from foreign tax authorities with the disclosures made in Schedule FA.</a:t>
            </a:r>
          </a:p>
          <a:p>
            <a:pPr marL="0" indent="0">
              <a:buNone/>
            </a:pPr>
            <a:r>
              <a:rPr lang="en-IN" sz="1900" dirty="0"/>
              <a:t> </a:t>
            </a:r>
          </a:p>
          <a:p>
            <a:endParaRPr lang="en-IN" sz="1900" dirty="0"/>
          </a:p>
        </p:txBody>
      </p:sp>
    </p:spTree>
    <p:extLst>
      <p:ext uri="{BB962C8B-B14F-4D97-AF65-F5344CB8AC3E}">
        <p14:creationId xmlns:p14="http://schemas.microsoft.com/office/powerpoint/2010/main" val="20550111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068B82-C1DF-2BA9-0F6A-9F611827A3C6}"/>
              </a:ext>
            </a:extLst>
          </p:cNvPr>
          <p:cNvSpPr>
            <a:spLocks noGrp="1"/>
          </p:cNvSpPr>
          <p:nvPr>
            <p:ph type="title"/>
          </p:nvPr>
        </p:nvSpPr>
        <p:spPr>
          <a:xfrm>
            <a:off x="1371599" y="294538"/>
            <a:ext cx="9895951" cy="1033669"/>
          </a:xfrm>
        </p:spPr>
        <p:txBody>
          <a:bodyPr>
            <a:normAutofit/>
          </a:bodyPr>
          <a:lstStyle/>
          <a:p>
            <a:r>
              <a:rPr lang="en-IN" sz="4000" dirty="0">
                <a:solidFill>
                  <a:srgbClr val="FFFFFF"/>
                </a:solidFill>
              </a:rPr>
              <a:t>Common Reporting Mistakes</a:t>
            </a:r>
          </a:p>
        </p:txBody>
      </p:sp>
      <p:sp>
        <p:nvSpPr>
          <p:cNvPr id="3" name="Content Placeholder 2">
            <a:extLst>
              <a:ext uri="{FF2B5EF4-FFF2-40B4-BE49-F238E27FC236}">
                <a16:creationId xmlns:a16="http://schemas.microsoft.com/office/drawing/2014/main" id="{348D375D-E677-E053-8126-50C139C1F190}"/>
              </a:ext>
            </a:extLst>
          </p:cNvPr>
          <p:cNvSpPr>
            <a:spLocks noGrp="1"/>
          </p:cNvSpPr>
          <p:nvPr>
            <p:ph idx="1"/>
          </p:nvPr>
        </p:nvSpPr>
        <p:spPr>
          <a:xfrm>
            <a:off x="1371599" y="2318197"/>
            <a:ext cx="9724031" cy="3683358"/>
          </a:xfrm>
        </p:spPr>
        <p:txBody>
          <a:bodyPr anchor="ctr">
            <a:normAutofit/>
          </a:bodyPr>
          <a:lstStyle/>
          <a:p>
            <a:r>
              <a:rPr lang="en-IN" sz="2000"/>
              <a:t>Technically, </a:t>
            </a:r>
            <a:r>
              <a:rPr lang="en-IN" sz="2000" b="1"/>
              <a:t>Schedule FA is not merely a "31 December snapshot."</a:t>
            </a:r>
            <a:r>
              <a:rPr lang="en-IN" sz="2000"/>
              <a:t> Different parts of Schedule FA require different information, such as:</a:t>
            </a:r>
          </a:p>
          <a:p>
            <a:pPr lvl="0"/>
            <a:r>
              <a:rPr lang="en-IN" sz="2000"/>
              <a:t>Assets held at any time during the relevant accounting period (calendar year), </a:t>
            </a:r>
          </a:p>
          <a:p>
            <a:pPr lvl="0"/>
            <a:r>
              <a:rPr lang="en-IN" sz="2000"/>
              <a:t>Peak balance (for bank accounts), </a:t>
            </a:r>
          </a:p>
          <a:p>
            <a:pPr lvl="0"/>
            <a:r>
              <a:rPr lang="en-IN" sz="2000"/>
              <a:t>Closing balance, </a:t>
            </a:r>
          </a:p>
          <a:p>
            <a:pPr lvl="0"/>
            <a:r>
              <a:rPr lang="en-IN" sz="2000"/>
              <a:t>Date of acquisition, </a:t>
            </a:r>
          </a:p>
          <a:p>
            <a:pPr lvl="0"/>
            <a:r>
              <a:rPr lang="en-IN" sz="2000"/>
              <a:t>Date of disposal (where applicable), </a:t>
            </a:r>
          </a:p>
          <a:p>
            <a:pPr lvl="0"/>
            <a:r>
              <a:rPr lang="en-IN" sz="2000"/>
              <a:t>Income derived from the asset.</a:t>
            </a:r>
          </a:p>
          <a:p>
            <a:endParaRPr lang="en-IN" sz="2000"/>
          </a:p>
        </p:txBody>
      </p:sp>
    </p:spTree>
    <p:extLst>
      <p:ext uri="{BB962C8B-B14F-4D97-AF65-F5344CB8AC3E}">
        <p14:creationId xmlns:p14="http://schemas.microsoft.com/office/powerpoint/2010/main" val="19189859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95DFBD-C8C6-9A4B-D288-25193BBCD5C6}"/>
              </a:ext>
            </a:extLst>
          </p:cNvPr>
          <p:cNvSpPr>
            <a:spLocks noGrp="1"/>
          </p:cNvSpPr>
          <p:nvPr>
            <p:ph type="title"/>
          </p:nvPr>
        </p:nvSpPr>
        <p:spPr>
          <a:xfrm>
            <a:off x="466722" y="586855"/>
            <a:ext cx="3201366" cy="3387497"/>
          </a:xfrm>
        </p:spPr>
        <p:txBody>
          <a:bodyPr anchor="b">
            <a:normAutofit/>
          </a:bodyPr>
          <a:lstStyle/>
          <a:p>
            <a:pPr algn="r"/>
            <a:r>
              <a:rPr lang="en-US" sz="3700" dirty="0">
                <a:solidFill>
                  <a:srgbClr val="FFFFFF"/>
                </a:solidFill>
              </a:rPr>
              <a:t>Consequences of non - disclosure</a:t>
            </a:r>
            <a:endParaRPr lang="en-IN" sz="3700" dirty="0">
              <a:solidFill>
                <a:srgbClr val="FFFFFF"/>
              </a:solidFill>
            </a:endParaRPr>
          </a:p>
        </p:txBody>
      </p:sp>
      <p:sp>
        <p:nvSpPr>
          <p:cNvPr id="3" name="Content Placeholder 2">
            <a:extLst>
              <a:ext uri="{FF2B5EF4-FFF2-40B4-BE49-F238E27FC236}">
                <a16:creationId xmlns:a16="http://schemas.microsoft.com/office/drawing/2014/main" id="{2B55E351-3AF6-6D75-4752-849D7CAB8E48}"/>
              </a:ext>
            </a:extLst>
          </p:cNvPr>
          <p:cNvSpPr>
            <a:spLocks noGrp="1"/>
          </p:cNvSpPr>
          <p:nvPr>
            <p:ph idx="1"/>
          </p:nvPr>
        </p:nvSpPr>
        <p:spPr>
          <a:xfrm>
            <a:off x="4810259" y="649480"/>
            <a:ext cx="6555347" cy="5546047"/>
          </a:xfrm>
        </p:spPr>
        <p:txBody>
          <a:bodyPr anchor="ctr">
            <a:normAutofit/>
          </a:bodyPr>
          <a:lstStyle/>
          <a:p>
            <a:pPr marL="0" indent="0">
              <a:buNone/>
            </a:pPr>
            <a:r>
              <a:rPr lang="en-IN" sz="2000" dirty="0"/>
              <a:t>A </a:t>
            </a:r>
            <a:r>
              <a:rPr lang="en-IN" sz="2000" b="1" dirty="0"/>
              <a:t>Resident (other than RNOR)</a:t>
            </a:r>
            <a:r>
              <a:rPr lang="en-IN" sz="2000" dirty="0"/>
              <a:t> who:</a:t>
            </a:r>
          </a:p>
          <a:p>
            <a:pPr marL="0" lvl="0" indent="0">
              <a:buNone/>
            </a:pPr>
            <a:r>
              <a:rPr lang="en-IN" sz="2000" dirty="0"/>
              <a:t>fails to disclose a foreign asset or foreign income in the return; or </a:t>
            </a:r>
          </a:p>
          <a:p>
            <a:pPr marL="0" lvl="0" indent="0">
              <a:buNone/>
            </a:pPr>
            <a:r>
              <a:rPr lang="en-IN" sz="2000" dirty="0"/>
              <a:t>furnishes inaccurate particulars, </a:t>
            </a:r>
          </a:p>
          <a:p>
            <a:pPr marL="0" indent="0">
              <a:buNone/>
            </a:pPr>
            <a:r>
              <a:rPr lang="en-IN" sz="2000" dirty="0"/>
              <a:t>may be liable to a </a:t>
            </a:r>
            <a:r>
              <a:rPr lang="en-IN" sz="2000" b="1" dirty="0"/>
              <a:t>penalty of ₹10,00,000</a:t>
            </a:r>
            <a:r>
              <a:rPr lang="en-IN" sz="2000" dirty="0"/>
              <a:t>. </a:t>
            </a:r>
          </a:p>
          <a:p>
            <a:r>
              <a:rPr lang="en-IN" sz="2000" b="1" dirty="0"/>
              <a:t>Relief</a:t>
            </a:r>
          </a:p>
          <a:p>
            <a:pPr marL="0" indent="0">
              <a:buNone/>
            </a:pPr>
            <a:r>
              <a:rPr lang="en-IN" sz="2000" dirty="0"/>
              <a:t>From </a:t>
            </a:r>
            <a:r>
              <a:rPr lang="en-IN" sz="2000" b="1" dirty="0"/>
              <a:t>1 October 2024</a:t>
            </a:r>
            <a:r>
              <a:rPr lang="en-IN" sz="2000" dirty="0"/>
              <a:t>, the ₹10 lakh penalty </a:t>
            </a:r>
            <a:r>
              <a:rPr lang="en-IN" sz="2000" b="1" dirty="0"/>
              <a:t>does not apply</a:t>
            </a:r>
            <a:r>
              <a:rPr lang="en-IN" sz="2000" dirty="0"/>
              <a:t> where:</a:t>
            </a:r>
          </a:p>
          <a:p>
            <a:pPr marL="0" lvl="0" indent="0">
              <a:buNone/>
            </a:pPr>
            <a:r>
              <a:rPr lang="en-IN" sz="2000" dirty="0"/>
              <a:t>the aggregate value of foreign assets </a:t>
            </a:r>
            <a:r>
              <a:rPr lang="en-IN" sz="2000" b="1" dirty="0"/>
              <a:t>(other than immovable property)</a:t>
            </a:r>
            <a:r>
              <a:rPr lang="en-IN" sz="2000" dirty="0"/>
              <a:t> does not exceed </a:t>
            </a:r>
            <a:r>
              <a:rPr lang="en-IN" sz="2000" b="1" dirty="0"/>
              <a:t>₹20 lakh</a:t>
            </a:r>
            <a:r>
              <a:rPr lang="en-IN" sz="2000" dirty="0"/>
              <a:t>. This relaxation was expanded by the Finance (No. 2) Act, 2024. </a:t>
            </a:r>
          </a:p>
          <a:p>
            <a:pPr marL="0" indent="0">
              <a:buNone/>
            </a:pPr>
            <a:r>
              <a:rPr lang="en-IN" sz="2000" b="1" dirty="0"/>
              <a:t>Important:</a:t>
            </a:r>
            <a:r>
              <a:rPr lang="en-IN" sz="2000" dirty="0"/>
              <a:t> This relaxation </a:t>
            </a:r>
            <a:r>
              <a:rPr lang="en-IN" sz="2000" b="1" dirty="0"/>
              <a:t>does not apply to foreign immovable property</a:t>
            </a:r>
            <a:r>
              <a:rPr lang="en-IN" sz="2000" dirty="0"/>
              <a:t>.</a:t>
            </a:r>
          </a:p>
          <a:p>
            <a:endParaRPr lang="en-IN" sz="2000" dirty="0"/>
          </a:p>
        </p:txBody>
      </p:sp>
    </p:spTree>
    <p:extLst>
      <p:ext uri="{BB962C8B-B14F-4D97-AF65-F5344CB8AC3E}">
        <p14:creationId xmlns:p14="http://schemas.microsoft.com/office/powerpoint/2010/main" val="3345194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E525E6-FCDF-E427-4CF9-E4B58CD7FB0A}"/>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Section 6(4) </a:t>
            </a:r>
            <a:endParaRPr lang="en-IN" sz="4000" dirty="0">
              <a:solidFill>
                <a:srgbClr val="FFFFFF"/>
              </a:solidFill>
            </a:endParaRPr>
          </a:p>
        </p:txBody>
      </p:sp>
      <p:sp>
        <p:nvSpPr>
          <p:cNvPr id="3" name="Content Placeholder 2">
            <a:extLst>
              <a:ext uri="{FF2B5EF4-FFF2-40B4-BE49-F238E27FC236}">
                <a16:creationId xmlns:a16="http://schemas.microsoft.com/office/drawing/2014/main" id="{FEC43F7F-3DB0-34F7-8508-B8700F702C80}"/>
              </a:ext>
            </a:extLst>
          </p:cNvPr>
          <p:cNvSpPr>
            <a:spLocks noGrp="1"/>
          </p:cNvSpPr>
          <p:nvPr>
            <p:ph idx="1"/>
          </p:nvPr>
        </p:nvSpPr>
        <p:spPr>
          <a:xfrm>
            <a:off x="4810259" y="649480"/>
            <a:ext cx="6555347" cy="5546047"/>
          </a:xfrm>
        </p:spPr>
        <p:txBody>
          <a:bodyPr anchor="ctr">
            <a:normAutofit/>
          </a:bodyPr>
          <a:lstStyle/>
          <a:p>
            <a:pPr marL="0" indent="0">
              <a:buNone/>
            </a:pPr>
            <a:r>
              <a:rPr lang="en-IN" sz="2000" b="1"/>
              <a:t>Covered under Section 6(4)</a:t>
            </a:r>
          </a:p>
          <a:p>
            <a:pPr marL="0" indent="0">
              <a:buNone/>
            </a:pPr>
            <a:r>
              <a:rPr lang="en-IN" sz="2000" b="1"/>
              <a:t>Mr. Shah (US Citizen &amp; PIO)</a:t>
            </a:r>
            <a:endParaRPr lang="en-IN" sz="2000"/>
          </a:p>
          <a:p>
            <a:pPr marL="0" indent="0">
              <a:buNone/>
            </a:pPr>
            <a:r>
              <a:rPr lang="en-IN" sz="2000"/>
              <a:t>Visits India for:</a:t>
            </a:r>
          </a:p>
          <a:p>
            <a:pPr marL="0" indent="0">
              <a:buNone/>
            </a:pPr>
            <a:r>
              <a:rPr lang="en-IN" sz="2000"/>
              <a:t>✔ Vacation </a:t>
            </a:r>
          </a:p>
          <a:p>
            <a:pPr marL="0" indent="0">
              <a:buNone/>
            </a:pPr>
            <a:r>
              <a:rPr lang="en-IN" sz="2000"/>
              <a:t>✔ Marriage </a:t>
            </a:r>
          </a:p>
          <a:p>
            <a:pPr marL="0" indent="0">
              <a:buNone/>
            </a:pPr>
            <a:r>
              <a:rPr lang="en-IN" sz="2000"/>
              <a:t>✔ Family Visit </a:t>
            </a:r>
          </a:p>
          <a:p>
            <a:pPr marL="0" indent="0">
              <a:buNone/>
            </a:pPr>
            <a:r>
              <a:rPr lang="en-IN" sz="2000"/>
              <a:t>✔ Medical Treatment </a:t>
            </a:r>
          </a:p>
          <a:p>
            <a:pPr marL="0" indent="0">
              <a:buNone/>
            </a:pPr>
            <a:r>
              <a:rPr lang="en-IN" sz="2000"/>
              <a:t>➡️ </a:t>
            </a:r>
            <a:r>
              <a:rPr lang="en-IN" sz="2000" b="1"/>
              <a:t>Section 6(4) applies</a:t>
            </a:r>
            <a:endParaRPr lang="en-IN" sz="2000"/>
          </a:p>
          <a:p>
            <a:pPr marL="0" indent="0">
              <a:buNone/>
            </a:pPr>
            <a:r>
              <a:rPr lang="en-IN" sz="2000"/>
              <a:t>➡️ Section 6(2)(b) does not apply </a:t>
            </a:r>
            <a:r>
              <a:rPr lang="en-IN" sz="2000" i="1"/>
              <a:t>(subject to Section 6(5)).</a:t>
            </a:r>
            <a:endParaRPr lang="en-IN" sz="2000"/>
          </a:p>
          <a:p>
            <a:pPr marL="0" indent="0">
              <a:buNone/>
            </a:pPr>
            <a:br>
              <a:rPr lang="en-IN" sz="2000"/>
            </a:br>
            <a:endParaRPr lang="en-IN" sz="2000"/>
          </a:p>
          <a:p>
            <a:endParaRPr lang="en-IN" sz="2000"/>
          </a:p>
        </p:txBody>
      </p:sp>
    </p:spTree>
    <p:extLst>
      <p:ext uri="{BB962C8B-B14F-4D97-AF65-F5344CB8AC3E}">
        <p14:creationId xmlns:p14="http://schemas.microsoft.com/office/powerpoint/2010/main" val="21883910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1E66A8-2831-1960-E305-59C4615952B8}"/>
              </a:ext>
            </a:extLst>
          </p:cNvPr>
          <p:cNvSpPr>
            <a:spLocks noGrp="1"/>
          </p:cNvSpPr>
          <p:nvPr>
            <p:ph type="title"/>
          </p:nvPr>
        </p:nvSpPr>
        <p:spPr>
          <a:xfrm>
            <a:off x="466722" y="586855"/>
            <a:ext cx="3201366" cy="3387497"/>
          </a:xfrm>
        </p:spPr>
        <p:txBody>
          <a:bodyPr anchor="b">
            <a:normAutofit/>
          </a:bodyPr>
          <a:lstStyle/>
          <a:p>
            <a:pPr algn="r"/>
            <a:r>
              <a:rPr lang="en-US" sz="3700" dirty="0">
                <a:solidFill>
                  <a:srgbClr val="FFFFFF"/>
                </a:solidFill>
              </a:rPr>
              <a:t>Consequences of non - disclosure</a:t>
            </a:r>
            <a:endParaRPr lang="en-IN" sz="3700" dirty="0">
              <a:solidFill>
                <a:srgbClr val="FFFFFF"/>
              </a:solidFill>
            </a:endParaRPr>
          </a:p>
        </p:txBody>
      </p:sp>
      <p:sp>
        <p:nvSpPr>
          <p:cNvPr id="3" name="Content Placeholder 2">
            <a:extLst>
              <a:ext uri="{FF2B5EF4-FFF2-40B4-BE49-F238E27FC236}">
                <a16:creationId xmlns:a16="http://schemas.microsoft.com/office/drawing/2014/main" id="{65CA37FF-9C9C-BB6F-4902-EB8542148B51}"/>
              </a:ext>
            </a:extLst>
          </p:cNvPr>
          <p:cNvSpPr>
            <a:spLocks noGrp="1"/>
          </p:cNvSpPr>
          <p:nvPr>
            <p:ph idx="1"/>
          </p:nvPr>
        </p:nvSpPr>
        <p:spPr>
          <a:xfrm>
            <a:off x="4810259" y="649480"/>
            <a:ext cx="6555347" cy="5546047"/>
          </a:xfrm>
        </p:spPr>
        <p:txBody>
          <a:bodyPr anchor="ctr">
            <a:normAutofit/>
          </a:bodyPr>
          <a:lstStyle/>
          <a:p>
            <a:pPr marL="0" indent="0">
              <a:buNone/>
            </a:pPr>
            <a:r>
              <a:rPr lang="en-IN" sz="2000" b="1" dirty="0"/>
              <a:t>Section 42 – Black Money Act</a:t>
            </a:r>
          </a:p>
          <a:p>
            <a:pPr marL="0" indent="0">
              <a:buNone/>
            </a:pPr>
            <a:r>
              <a:rPr lang="en-IN" sz="2000" dirty="0"/>
              <a:t>If an ROR:</a:t>
            </a:r>
          </a:p>
          <a:p>
            <a:pPr marL="0" lvl="0" indent="0">
              <a:buNone/>
            </a:pPr>
            <a:r>
              <a:rPr lang="en-IN" sz="2000" dirty="0"/>
              <a:t>is required to file a return, </a:t>
            </a:r>
          </a:p>
          <a:p>
            <a:pPr marL="0" lvl="0" indent="0">
              <a:buNone/>
            </a:pPr>
            <a:r>
              <a:rPr lang="en-IN" sz="2000" dirty="0"/>
              <a:t>has a foreign asset or foreign-source income, and </a:t>
            </a:r>
          </a:p>
          <a:p>
            <a:pPr marL="0" lvl="0" indent="0">
              <a:buNone/>
            </a:pPr>
            <a:r>
              <a:rPr lang="en-IN" sz="2000" dirty="0"/>
              <a:t>fails to furnish the return within the prescribed period, </a:t>
            </a:r>
          </a:p>
          <a:p>
            <a:pPr marL="0" indent="0">
              <a:buNone/>
            </a:pPr>
            <a:r>
              <a:rPr lang="en-IN" sz="2000" dirty="0"/>
              <a:t>the Assessing Officer may levy a </a:t>
            </a:r>
            <a:r>
              <a:rPr lang="en-IN" sz="2000" b="1" dirty="0"/>
              <a:t>₹10 lakh penalty</a:t>
            </a:r>
            <a:r>
              <a:rPr lang="en-IN" sz="2000" dirty="0"/>
              <a:t>, subject to the statutory relief thresholds. </a:t>
            </a:r>
          </a:p>
          <a:p>
            <a:endParaRPr lang="en-IN" sz="2000" dirty="0"/>
          </a:p>
        </p:txBody>
      </p:sp>
    </p:spTree>
    <p:extLst>
      <p:ext uri="{BB962C8B-B14F-4D97-AF65-F5344CB8AC3E}">
        <p14:creationId xmlns:p14="http://schemas.microsoft.com/office/powerpoint/2010/main" val="37815096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7969A5-5F88-3502-AEB8-39EA5A99DB0A}"/>
              </a:ext>
            </a:extLst>
          </p:cNvPr>
          <p:cNvSpPr>
            <a:spLocks noGrp="1"/>
          </p:cNvSpPr>
          <p:nvPr>
            <p:ph type="title"/>
          </p:nvPr>
        </p:nvSpPr>
        <p:spPr>
          <a:xfrm>
            <a:off x="466722" y="586855"/>
            <a:ext cx="3201366" cy="3387497"/>
          </a:xfrm>
        </p:spPr>
        <p:txBody>
          <a:bodyPr anchor="b">
            <a:normAutofit/>
          </a:bodyPr>
          <a:lstStyle/>
          <a:p>
            <a:pPr algn="r"/>
            <a:r>
              <a:rPr lang="en-US" sz="3700" dirty="0">
                <a:solidFill>
                  <a:srgbClr val="FFFFFF"/>
                </a:solidFill>
              </a:rPr>
              <a:t>Consequences of non - disclosure</a:t>
            </a:r>
            <a:endParaRPr lang="en-IN" sz="3700" dirty="0">
              <a:solidFill>
                <a:srgbClr val="FFFFFF"/>
              </a:solidFill>
            </a:endParaRPr>
          </a:p>
        </p:txBody>
      </p:sp>
      <p:sp>
        <p:nvSpPr>
          <p:cNvPr id="3" name="Content Placeholder 2">
            <a:extLst>
              <a:ext uri="{FF2B5EF4-FFF2-40B4-BE49-F238E27FC236}">
                <a16:creationId xmlns:a16="http://schemas.microsoft.com/office/drawing/2014/main" id="{44B4CEF3-9F38-D8D6-60B1-E147FA0D6D9A}"/>
              </a:ext>
            </a:extLst>
          </p:cNvPr>
          <p:cNvSpPr>
            <a:spLocks noGrp="1"/>
          </p:cNvSpPr>
          <p:nvPr>
            <p:ph idx="1"/>
          </p:nvPr>
        </p:nvSpPr>
        <p:spPr>
          <a:xfrm>
            <a:off x="4810259" y="649480"/>
            <a:ext cx="6555347" cy="5546047"/>
          </a:xfrm>
        </p:spPr>
        <p:txBody>
          <a:bodyPr anchor="ctr">
            <a:normAutofit/>
          </a:bodyPr>
          <a:lstStyle/>
          <a:p>
            <a:pPr marL="0" indent="0">
              <a:buNone/>
            </a:pPr>
            <a:r>
              <a:rPr lang="en-IN" sz="2000" b="1" dirty="0"/>
              <a:t>Section 10 + Section 41 – Black Money Act</a:t>
            </a:r>
          </a:p>
          <a:p>
            <a:pPr marL="0" indent="0">
              <a:buNone/>
            </a:pPr>
            <a:r>
              <a:rPr lang="en-IN" sz="2000" dirty="0"/>
              <a:t>Where a foreign asset or foreign income is treated as </a:t>
            </a:r>
            <a:r>
              <a:rPr lang="en-IN" sz="2000" b="1" dirty="0"/>
              <a:t>undisclosed</a:t>
            </a:r>
            <a:r>
              <a:rPr lang="en-IN" sz="2000" dirty="0"/>
              <a:t>:</a:t>
            </a:r>
          </a:p>
          <a:p>
            <a:pPr marL="0" lvl="0" indent="0">
              <a:buNone/>
            </a:pPr>
            <a:r>
              <a:rPr lang="en-IN" sz="2000" b="1" dirty="0"/>
              <a:t>Tax:</a:t>
            </a:r>
            <a:r>
              <a:rPr lang="en-IN" sz="2000" dirty="0"/>
              <a:t> 30% of the value/income as provided under the Act. </a:t>
            </a:r>
          </a:p>
          <a:p>
            <a:pPr marL="0" lvl="0" indent="0">
              <a:buNone/>
            </a:pPr>
            <a:r>
              <a:rPr lang="en-IN" sz="2000" b="1" dirty="0"/>
              <a:t>Penalty:</a:t>
            </a:r>
            <a:r>
              <a:rPr lang="en-IN" sz="2000" dirty="0"/>
              <a:t> </a:t>
            </a:r>
            <a:r>
              <a:rPr lang="en-IN" sz="2000" b="1" dirty="0"/>
              <a:t>300% of the tax</a:t>
            </a:r>
            <a:r>
              <a:rPr lang="en-IN" sz="2000" dirty="0"/>
              <a:t>, i.e., </a:t>
            </a:r>
            <a:r>
              <a:rPr lang="en-IN" sz="2000" b="1" dirty="0"/>
              <a:t>three times the tax</a:t>
            </a:r>
            <a:r>
              <a:rPr lang="en-IN" sz="2000" dirty="0"/>
              <a:t>. </a:t>
            </a:r>
          </a:p>
          <a:p>
            <a:pPr marL="0" indent="0">
              <a:buNone/>
            </a:pPr>
            <a:r>
              <a:rPr lang="en-IN" sz="2000" b="1" dirty="0"/>
              <a:t>Illustration</a:t>
            </a:r>
          </a:p>
          <a:p>
            <a:r>
              <a:rPr lang="en-IN" sz="2000" dirty="0"/>
              <a:t>Undisclosed foreign asset value: </a:t>
            </a:r>
            <a:r>
              <a:rPr lang="en-IN" sz="2000" b="1" dirty="0"/>
              <a:t>₹1 crore</a:t>
            </a:r>
            <a:endParaRPr lang="en-IN" sz="2000" dirty="0"/>
          </a:p>
          <a:p>
            <a:pPr lvl="0"/>
            <a:r>
              <a:rPr lang="en-IN" sz="2000" dirty="0"/>
              <a:t>Tax @30% = ₹30 lakh </a:t>
            </a:r>
          </a:p>
          <a:p>
            <a:pPr lvl="0"/>
            <a:r>
              <a:rPr lang="en-IN" sz="2000" dirty="0"/>
              <a:t>Penalty (300% of tax) = ₹90 lakh </a:t>
            </a:r>
          </a:p>
          <a:p>
            <a:r>
              <a:rPr lang="en-IN" sz="2000" b="1" dirty="0"/>
              <a:t>Total (before interest, if applicable): ₹1.20 crore</a:t>
            </a:r>
            <a:endParaRPr lang="en-IN" sz="2000" dirty="0"/>
          </a:p>
          <a:p>
            <a:endParaRPr lang="en-IN" sz="2000" dirty="0"/>
          </a:p>
        </p:txBody>
      </p:sp>
    </p:spTree>
    <p:extLst>
      <p:ext uri="{BB962C8B-B14F-4D97-AF65-F5344CB8AC3E}">
        <p14:creationId xmlns:p14="http://schemas.microsoft.com/office/powerpoint/2010/main" val="24613258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391F55-01BA-2970-0D0C-47170CF151DB}"/>
              </a:ext>
            </a:extLst>
          </p:cNvPr>
          <p:cNvSpPr>
            <a:spLocks noGrp="1"/>
          </p:cNvSpPr>
          <p:nvPr>
            <p:ph type="title"/>
          </p:nvPr>
        </p:nvSpPr>
        <p:spPr>
          <a:xfrm>
            <a:off x="466722" y="586855"/>
            <a:ext cx="3201366" cy="3387497"/>
          </a:xfrm>
        </p:spPr>
        <p:txBody>
          <a:bodyPr anchor="b">
            <a:normAutofit/>
          </a:bodyPr>
          <a:lstStyle/>
          <a:p>
            <a:pPr algn="r"/>
            <a:r>
              <a:rPr lang="en-US" sz="3700" dirty="0">
                <a:solidFill>
                  <a:srgbClr val="FFFFFF"/>
                </a:solidFill>
              </a:rPr>
              <a:t>Consequences of non - disclosure</a:t>
            </a:r>
            <a:endParaRPr lang="en-IN" sz="3700" dirty="0">
              <a:solidFill>
                <a:srgbClr val="FFFFFF"/>
              </a:solidFill>
            </a:endParaRPr>
          </a:p>
        </p:txBody>
      </p:sp>
      <p:sp>
        <p:nvSpPr>
          <p:cNvPr id="3" name="Content Placeholder 2">
            <a:extLst>
              <a:ext uri="{FF2B5EF4-FFF2-40B4-BE49-F238E27FC236}">
                <a16:creationId xmlns:a16="http://schemas.microsoft.com/office/drawing/2014/main" id="{B4FAD07E-524D-1196-B664-42EF9B26C339}"/>
              </a:ext>
            </a:extLst>
          </p:cNvPr>
          <p:cNvSpPr>
            <a:spLocks noGrp="1"/>
          </p:cNvSpPr>
          <p:nvPr>
            <p:ph idx="1"/>
          </p:nvPr>
        </p:nvSpPr>
        <p:spPr>
          <a:xfrm>
            <a:off x="4810259" y="649480"/>
            <a:ext cx="6555347" cy="5546047"/>
          </a:xfrm>
        </p:spPr>
        <p:txBody>
          <a:bodyPr anchor="ctr">
            <a:normAutofit/>
          </a:bodyPr>
          <a:lstStyle/>
          <a:p>
            <a:pPr marL="0" indent="0">
              <a:buNone/>
            </a:pPr>
            <a:r>
              <a:rPr lang="en-IN" sz="2000" dirty="0"/>
              <a:t>In cases of </a:t>
            </a:r>
            <a:r>
              <a:rPr lang="en-IN" sz="2000" b="1" dirty="0"/>
              <a:t>wilful</a:t>
            </a:r>
            <a:r>
              <a:rPr lang="en-IN" sz="2000" dirty="0"/>
              <a:t> non-disclosure, the Black Money Act also provides for criminal prosecution.</a:t>
            </a:r>
          </a:p>
          <a:p>
            <a:pPr marL="0" indent="0">
              <a:buNone/>
            </a:pPr>
            <a:r>
              <a:rPr lang="en-IN" sz="2000" dirty="0"/>
              <a:t>The Act contains separate provisions for:</a:t>
            </a:r>
          </a:p>
          <a:p>
            <a:pPr marL="0" lvl="0" indent="0">
              <a:buNone/>
            </a:pPr>
            <a:r>
              <a:rPr lang="en-IN" sz="2000" dirty="0"/>
              <a:t>wilful failure to furnish a return containing foreign income/assets, and </a:t>
            </a:r>
          </a:p>
          <a:p>
            <a:pPr marL="0" lvl="0" indent="0">
              <a:buNone/>
            </a:pPr>
            <a:r>
              <a:rPr lang="en-IN" sz="2000" dirty="0"/>
              <a:t>wilful failure to disclose foreign assets or furnishing inaccurate particulars. </a:t>
            </a:r>
          </a:p>
          <a:p>
            <a:pPr marL="0" indent="0">
              <a:buNone/>
            </a:pPr>
            <a:r>
              <a:rPr lang="en-IN" sz="2000" dirty="0"/>
              <a:t>These provisions can result in </a:t>
            </a:r>
            <a:r>
              <a:rPr lang="en-IN" sz="2000" b="1" dirty="0"/>
              <a:t>rigorous imprisonment and fine</a:t>
            </a:r>
            <a:r>
              <a:rPr lang="en-IN" sz="2000" dirty="0"/>
              <a:t>, subject to the statutory requirements.</a:t>
            </a:r>
          </a:p>
          <a:p>
            <a:endParaRPr lang="en-IN" sz="2000" dirty="0"/>
          </a:p>
        </p:txBody>
      </p:sp>
    </p:spTree>
    <p:extLst>
      <p:ext uri="{BB962C8B-B14F-4D97-AF65-F5344CB8AC3E}">
        <p14:creationId xmlns:p14="http://schemas.microsoft.com/office/powerpoint/2010/main" val="20050450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881FA4CF-E9C4-756F-685D-3B02D64B99C0}"/>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Questions</a:t>
            </a:r>
            <a:endParaRPr lang="en-IN" sz="4800">
              <a:solidFill>
                <a:srgbClr val="FFFFFF"/>
              </a:solidFill>
            </a:endParaRPr>
          </a:p>
        </p:txBody>
      </p:sp>
      <p:sp>
        <p:nvSpPr>
          <p:cNvPr id="5" name="Subtitle 4">
            <a:extLst>
              <a:ext uri="{FF2B5EF4-FFF2-40B4-BE49-F238E27FC236}">
                <a16:creationId xmlns:a16="http://schemas.microsoft.com/office/drawing/2014/main" id="{5B58BA48-BF79-3C38-DA11-B3B2A18A06A2}"/>
              </a:ext>
            </a:extLst>
          </p:cNvPr>
          <p:cNvSpPr>
            <a:spLocks noGrp="1"/>
          </p:cNvSpPr>
          <p:nvPr>
            <p:ph type="subTitle" idx="1"/>
          </p:nvPr>
        </p:nvSpPr>
        <p:spPr>
          <a:xfrm>
            <a:off x="1350682" y="4870824"/>
            <a:ext cx="10005951" cy="1458258"/>
          </a:xfrm>
        </p:spPr>
        <p:txBody>
          <a:bodyPr anchor="ctr">
            <a:normAutofit/>
          </a:bodyPr>
          <a:lstStyle/>
          <a:p>
            <a:pPr algn="l"/>
            <a:endParaRPr lang="en-IN"/>
          </a:p>
        </p:txBody>
      </p:sp>
    </p:spTree>
    <p:extLst>
      <p:ext uri="{BB962C8B-B14F-4D97-AF65-F5344CB8AC3E}">
        <p14:creationId xmlns:p14="http://schemas.microsoft.com/office/powerpoint/2010/main" val="1198610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FF1DB7-1BAF-FB8C-2717-390CD468AEFE}"/>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Thank You</a:t>
            </a:r>
            <a:br>
              <a:rPr lang="en-US" sz="4000">
                <a:solidFill>
                  <a:srgbClr val="FFFFFF"/>
                </a:solidFill>
              </a:rPr>
            </a:br>
            <a:endParaRPr lang="en-IN" sz="4000">
              <a:solidFill>
                <a:srgbClr val="FFFFFF"/>
              </a:solidFill>
            </a:endParaRPr>
          </a:p>
        </p:txBody>
      </p:sp>
      <p:sp>
        <p:nvSpPr>
          <p:cNvPr id="3" name="Content Placeholder 2">
            <a:extLst>
              <a:ext uri="{FF2B5EF4-FFF2-40B4-BE49-F238E27FC236}">
                <a16:creationId xmlns:a16="http://schemas.microsoft.com/office/drawing/2014/main" id="{789FA06B-5DE8-0890-11B3-74D506430212}"/>
              </a:ext>
            </a:extLst>
          </p:cNvPr>
          <p:cNvSpPr>
            <a:spLocks noGrp="1"/>
          </p:cNvSpPr>
          <p:nvPr>
            <p:ph idx="1"/>
          </p:nvPr>
        </p:nvSpPr>
        <p:spPr>
          <a:xfrm>
            <a:off x="6503158" y="649480"/>
            <a:ext cx="4862447" cy="5546047"/>
          </a:xfrm>
        </p:spPr>
        <p:txBody>
          <a:bodyPr anchor="ctr">
            <a:normAutofit/>
          </a:bodyPr>
          <a:lstStyle/>
          <a:p>
            <a:pPr marL="0" indent="0">
              <a:buNone/>
            </a:pPr>
            <a:endParaRPr lang="en-US" sz="2000" dirty="0"/>
          </a:p>
          <a:p>
            <a:pPr marL="0" indent="0">
              <a:buNone/>
            </a:pPr>
            <a:endParaRPr lang="en-US" sz="2000" dirty="0"/>
          </a:p>
          <a:p>
            <a:pPr marL="185738" indent="0">
              <a:buNone/>
            </a:pPr>
            <a:endParaRPr lang="en-IN" sz="2000" dirty="0"/>
          </a:p>
          <a:p>
            <a:pPr marL="185738" indent="0">
              <a:buNone/>
            </a:pPr>
            <a:endParaRPr lang="en-IN" sz="2000" dirty="0"/>
          </a:p>
          <a:p>
            <a:pPr marL="185738" indent="0">
              <a:buNone/>
            </a:pPr>
            <a:r>
              <a:rPr lang="en-IN" sz="2000" dirty="0"/>
              <a:t>CA Ammar </a:t>
            </a:r>
            <a:r>
              <a:rPr lang="en-IN" sz="2000" dirty="0" err="1"/>
              <a:t>Goawala</a:t>
            </a:r>
            <a:endParaRPr lang="en-IN" sz="2000" dirty="0"/>
          </a:p>
        </p:txBody>
      </p:sp>
    </p:spTree>
    <p:extLst>
      <p:ext uri="{BB962C8B-B14F-4D97-AF65-F5344CB8AC3E}">
        <p14:creationId xmlns:p14="http://schemas.microsoft.com/office/powerpoint/2010/main" val="4214008271"/>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7272</TotalTime>
  <Words>6369</Words>
  <Application>Microsoft Office PowerPoint</Application>
  <PresentationFormat>Widescreen</PresentationFormat>
  <Paragraphs>895</Paragraphs>
  <Slides>94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94</vt:i4>
      </vt:variant>
    </vt:vector>
  </HeadingPairs>
  <TitlesOfParts>
    <vt:vector size="99" baseType="lpstr">
      <vt:lpstr>Aptos</vt:lpstr>
      <vt:lpstr>Aptos Display</vt:lpstr>
      <vt:lpstr>Arial</vt:lpstr>
      <vt:lpstr>Wingdings</vt:lpstr>
      <vt:lpstr>Office Theme</vt:lpstr>
      <vt:lpstr>Direct Taxation – Foreign Income and disclosure and non - resident taxation for Individuals    </vt:lpstr>
      <vt:lpstr>Topics</vt:lpstr>
      <vt:lpstr>Non - resident taxation for Individuals</vt:lpstr>
      <vt:lpstr>Types of Residential Status</vt:lpstr>
      <vt:lpstr>Scope of total income for NRI under sec.5</vt:lpstr>
      <vt:lpstr>Definitions</vt:lpstr>
      <vt:lpstr>Exceptions to the above rule:</vt:lpstr>
      <vt:lpstr>Points to understand</vt:lpstr>
      <vt:lpstr>Section 6(4) </vt:lpstr>
      <vt:lpstr>Section 6(4) </vt:lpstr>
      <vt:lpstr>Case Study – Non Resident</vt:lpstr>
      <vt:lpstr>Number of days in India – how to compute</vt:lpstr>
      <vt:lpstr>Case Study</vt:lpstr>
      <vt:lpstr>Case Study - Response</vt:lpstr>
      <vt:lpstr>Deemed Resident :</vt:lpstr>
      <vt:lpstr>Resident Ordinary Resident (ROR)</vt:lpstr>
      <vt:lpstr>Resident but Not Ordinarily Resident :</vt:lpstr>
      <vt:lpstr>understanding a Case study</vt:lpstr>
      <vt:lpstr>understanding a case study</vt:lpstr>
      <vt:lpstr>Case Study</vt:lpstr>
      <vt:lpstr>Case Study – Residential Status of Mr. Sameer </vt:lpstr>
      <vt:lpstr>Case Study – Residential Status of Mr. Sameer</vt:lpstr>
      <vt:lpstr>Case Study – Residential Status of Mr. Sameer</vt:lpstr>
      <vt:lpstr>Case Study – Residential Status of Mr. Sameer</vt:lpstr>
      <vt:lpstr>Second Condition</vt:lpstr>
      <vt:lpstr>Second Condition</vt:lpstr>
      <vt:lpstr>Second Condition</vt:lpstr>
      <vt:lpstr>Second Condition</vt:lpstr>
      <vt:lpstr>Final Analysis</vt:lpstr>
      <vt:lpstr>Case Study (cont)</vt:lpstr>
      <vt:lpstr>Important Points to be Borne in Mind while Determining the Residential Status of an Individual </vt:lpstr>
      <vt:lpstr>Case Study :</vt:lpstr>
      <vt:lpstr>Scope of total income under sec.5</vt:lpstr>
      <vt:lpstr>Section 9</vt:lpstr>
      <vt:lpstr>Section 9</vt:lpstr>
      <vt:lpstr>Section 9(2) </vt:lpstr>
      <vt:lpstr>Section 9(3) - Salary</vt:lpstr>
      <vt:lpstr>Example 1 – Salary </vt:lpstr>
      <vt:lpstr>Example 2: Salary</vt:lpstr>
      <vt:lpstr>Section 9(5)  - Interest</vt:lpstr>
      <vt:lpstr>Section 9(6) – Royalty</vt:lpstr>
      <vt:lpstr>Section 9(7) – Fees for Technical Services </vt:lpstr>
      <vt:lpstr>Royalty Section 9(6) FTS Section 9(7)</vt:lpstr>
      <vt:lpstr>Section 9 recap</vt:lpstr>
      <vt:lpstr>Business Connection</vt:lpstr>
      <vt:lpstr>Business Connections include:</vt:lpstr>
      <vt:lpstr>Business Connection through an Agent</vt:lpstr>
      <vt:lpstr>Business Connections</vt:lpstr>
      <vt:lpstr>Business Connection</vt:lpstr>
      <vt:lpstr>Business Connection  - Agent</vt:lpstr>
      <vt:lpstr>Business Connection</vt:lpstr>
      <vt:lpstr>Exceptions</vt:lpstr>
      <vt:lpstr>Significant Economic Presence (SEP) section 9(9)(d)</vt:lpstr>
      <vt:lpstr>Situation 1 – Transaction Test</vt:lpstr>
      <vt:lpstr>Situation 2 – User Test</vt:lpstr>
      <vt:lpstr>Significant Economic Presence</vt:lpstr>
      <vt:lpstr>Significant Economic Presence</vt:lpstr>
      <vt:lpstr>Significant Economic Presence</vt:lpstr>
      <vt:lpstr>Significant Economic Presence</vt:lpstr>
      <vt:lpstr>Digital Economy Section 9(9)(g)</vt:lpstr>
      <vt:lpstr>Section 9(10)</vt:lpstr>
      <vt:lpstr>Section 9(10)</vt:lpstr>
      <vt:lpstr>Section 9(10)</vt:lpstr>
      <vt:lpstr>Section 9(10)</vt:lpstr>
      <vt:lpstr>Section 9(11) – Physical Presence Not Required</vt:lpstr>
      <vt:lpstr>Section 9(11)</vt:lpstr>
      <vt:lpstr>Section 9(11)</vt:lpstr>
      <vt:lpstr>How is the tax liability collected from the non resident</vt:lpstr>
      <vt:lpstr>Business Connection vis a vis PE as per DTAA</vt:lpstr>
      <vt:lpstr>Section 9 – Case studies</vt:lpstr>
      <vt:lpstr>Section 9 – Case studies</vt:lpstr>
      <vt:lpstr>Section 9 – Case studies</vt:lpstr>
      <vt:lpstr>Section 9 – Case studies</vt:lpstr>
      <vt:lpstr>– Foreign Income and disclosure</vt:lpstr>
      <vt:lpstr>Regulation for disclosure of foreign assets and Income</vt:lpstr>
      <vt:lpstr>Foreign income taxability</vt:lpstr>
      <vt:lpstr>Foreign income taxability</vt:lpstr>
      <vt:lpstr>Who is required to disclose foreign assets and Income? (ROR vs RNOR vs NR)</vt:lpstr>
      <vt:lpstr>Foreign Assets – Schedule FA requires disclosure of:</vt:lpstr>
      <vt:lpstr>Foreign Bank Accounts</vt:lpstr>
      <vt:lpstr>Foreign Immovable Property</vt:lpstr>
      <vt:lpstr>Trusts &amp; Signing Authority</vt:lpstr>
      <vt:lpstr>Common Reporting Mistakes</vt:lpstr>
      <vt:lpstr>Foreign Source Income Schedule FSI</vt:lpstr>
      <vt:lpstr>Foreign Source Income Schedule FSI</vt:lpstr>
      <vt:lpstr>Schedule TR</vt:lpstr>
      <vt:lpstr>Common Reporting Mistakes</vt:lpstr>
      <vt:lpstr>Common Reporting Mistakes</vt:lpstr>
      <vt:lpstr>Consequences of non - disclosure</vt:lpstr>
      <vt:lpstr>Consequences of non - disclosure</vt:lpstr>
      <vt:lpstr>Consequences of non - disclosure</vt:lpstr>
      <vt:lpstr>Consequences of non - disclosure</vt:lpstr>
      <vt:lpstr>Questions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Ammar Goawala</dc:creator>
  <cp:lastModifiedBy>Direct Taxes Committee - ICAI</cp:lastModifiedBy>
  <cp:revision>1019</cp:revision>
  <dcterms:created xsi:type="dcterms:W3CDTF">2024-05-14T16:54:22Z</dcterms:created>
  <dcterms:modified xsi:type="dcterms:W3CDTF">2026-08-07T07:18:35Z</dcterms:modified>
</cp:coreProperties>
</file>